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6" r:id="rId2"/>
    <p:sldId id="256" r:id="rId3"/>
    <p:sldId id="257" r:id="rId4"/>
    <p:sldId id="258" r:id="rId5"/>
    <p:sldId id="268" r:id="rId6"/>
    <p:sldId id="284" r:id="rId7"/>
    <p:sldId id="297" r:id="rId8"/>
    <p:sldId id="289" r:id="rId9"/>
    <p:sldId id="307" r:id="rId10"/>
    <p:sldId id="277" r:id="rId11"/>
    <p:sldId id="298" r:id="rId12"/>
    <p:sldId id="301" r:id="rId13"/>
    <p:sldId id="302" r:id="rId14"/>
    <p:sldId id="288" r:id="rId15"/>
    <p:sldId id="312" r:id="rId16"/>
    <p:sldId id="311" r:id="rId17"/>
    <p:sldId id="314" r:id="rId18"/>
    <p:sldId id="299" r:id="rId19"/>
    <p:sldId id="278" r:id="rId20"/>
    <p:sldId id="259" r:id="rId21"/>
    <p:sldId id="285" r:id="rId22"/>
    <p:sldId id="266" r:id="rId23"/>
    <p:sldId id="271" r:id="rId24"/>
    <p:sldId id="287" r:id="rId25"/>
    <p:sldId id="286" r:id="rId26"/>
    <p:sldId id="305" r:id="rId27"/>
    <p:sldId id="264" r:id="rId28"/>
    <p:sldId id="281" r:id="rId29"/>
    <p:sldId id="269" r:id="rId30"/>
    <p:sldId id="294" r:id="rId31"/>
    <p:sldId id="300" r:id="rId32"/>
    <p:sldId id="267" r:id="rId33"/>
    <p:sldId id="279" r:id="rId34"/>
    <p:sldId id="293" r:id="rId35"/>
    <p:sldId id="283" r:id="rId36"/>
    <p:sldId id="273" r:id="rId37"/>
    <p:sldId id="274" r:id="rId38"/>
    <p:sldId id="304" r:id="rId39"/>
    <p:sldId id="313" r:id="rId40"/>
    <p:sldId id="315" r:id="rId4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B2B08D-05D1-4B50-975F-C61103F2EBF4}" type="datetimeFigureOut">
              <a:rPr lang="pl-PL" smtClean="0"/>
              <a:pPr/>
              <a:t>2015-11-27</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C49455-462D-45AF-86E8-7776E6BE9EBE}"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FC49455-462D-45AF-86E8-7776E6BE9EBE}" type="slidenum">
              <a:rPr lang="pl-PL" smtClean="0"/>
              <a:pPr/>
              <a:t>4</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FC49455-462D-45AF-86E8-7776E6BE9EBE}" type="slidenum">
              <a:rPr lang="pl-PL" smtClean="0"/>
              <a:pPr/>
              <a:t>20</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6FC49455-462D-45AF-86E8-7776E6BE9EBE}" type="slidenum">
              <a:rPr lang="pl-PL" smtClean="0"/>
              <a:pPr/>
              <a:t>28</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D5C6A12-3DFA-49C4-84C3-44992B517439}" type="datetimeFigureOut">
              <a:rPr lang="pl-PL" smtClean="0"/>
              <a:pPr/>
              <a:t>2015-11-27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F696219-D3D7-4109-BB22-A5DC97E37299}"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C6A12-3DFA-49C4-84C3-44992B517439}" type="datetimeFigureOut">
              <a:rPr lang="pl-PL" smtClean="0"/>
              <a:pPr/>
              <a:t>2015-11-27</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96219-D3D7-4109-BB22-A5DC97E37299}"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1761773" y="2132856"/>
            <a:ext cx="5242076" cy="1477328"/>
          </a:xfrm>
          <a:prstGeom prst="rect">
            <a:avLst/>
          </a:prstGeom>
          <a:noFill/>
        </p:spPr>
        <p:txBody>
          <a:bodyPr wrap="none" rtlCol="0">
            <a:spAutoFit/>
          </a:bodyPr>
          <a:lstStyle/>
          <a:p>
            <a:pPr algn="ctr"/>
            <a:r>
              <a:rPr lang="pl-PL" dirty="0" smtClean="0"/>
              <a:t>Prezentacja wykonana przez Grażynę Samuel</a:t>
            </a:r>
          </a:p>
          <a:p>
            <a:pPr algn="ctr"/>
            <a:r>
              <a:rPr lang="pl-PL" dirty="0" smtClean="0"/>
              <a:t>w ramach projektu „Podaj dalej 2 - Senior dla Kultury”</a:t>
            </a:r>
            <a:br>
              <a:rPr lang="pl-PL" dirty="0" smtClean="0"/>
            </a:br>
            <a:r>
              <a:rPr lang="pl-PL" dirty="0" smtClean="0"/>
              <a:t>realizowanego przez Ministerstwo Kultury</a:t>
            </a:r>
          </a:p>
          <a:p>
            <a:pPr algn="ctr"/>
            <a:r>
              <a:rPr lang="pl-PL" dirty="0" smtClean="0"/>
              <a:t>i Dziedzictwa Narodowego.</a:t>
            </a:r>
          </a:p>
          <a:p>
            <a:pPr algn="ctr"/>
            <a:endParaRPr lang="pl-PL" dirty="0"/>
          </a:p>
        </p:txBody>
      </p:sp>
      <p:pic>
        <p:nvPicPr>
          <p:cNvPr id="4" name="Obraz 3" descr="belka sdk.JPG"/>
          <p:cNvPicPr>
            <a:picLocks noChangeAspect="1"/>
          </p:cNvPicPr>
          <p:nvPr/>
        </p:nvPicPr>
        <p:blipFill>
          <a:blip r:embed="rId2" cstate="print"/>
          <a:stretch>
            <a:fillRect/>
          </a:stretch>
        </p:blipFill>
        <p:spPr>
          <a:xfrm>
            <a:off x="1043608" y="0"/>
            <a:ext cx="7267575" cy="1600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www.tapeciarnia.pl/tapety/normalne/169869_fontanna_zamek_moszna_polska.jpg"/>
          <p:cNvPicPr>
            <a:picLocks noChangeAspect="1" noChangeArrowheads="1"/>
          </p:cNvPicPr>
          <p:nvPr/>
        </p:nvPicPr>
        <p:blipFill>
          <a:blip r:embed="rId2" cstate="print"/>
          <a:srcRect/>
          <a:stretch>
            <a:fillRect/>
          </a:stretch>
        </p:blipFill>
        <p:spPr bwMode="auto">
          <a:xfrm>
            <a:off x="-1188641" y="-171400"/>
            <a:ext cx="10368363" cy="7029400"/>
          </a:xfrm>
          <a:prstGeom prst="rect">
            <a:avLst/>
          </a:prstGeom>
          <a:noFill/>
        </p:spPr>
      </p:pic>
      <p:sp>
        <p:nvSpPr>
          <p:cNvPr id="3" name="pole tekstowe 2"/>
          <p:cNvSpPr txBox="1"/>
          <p:nvPr/>
        </p:nvSpPr>
        <p:spPr>
          <a:xfrm>
            <a:off x="-1188640" y="6669360"/>
            <a:ext cx="3816424" cy="246221"/>
          </a:xfrm>
          <a:prstGeom prst="rect">
            <a:avLst/>
          </a:prstGeom>
          <a:noFill/>
        </p:spPr>
        <p:txBody>
          <a:bodyPr wrap="square" rtlCol="0">
            <a:spAutoFit/>
          </a:bodyPr>
          <a:lstStyle/>
          <a:p>
            <a:r>
              <a:rPr lang="pl-PL" sz="1000" dirty="0" smtClean="0"/>
              <a:t>źródło: </a:t>
            </a:r>
            <a:r>
              <a:rPr lang="pl-PL" sz="1000" dirty="0" err="1" smtClean="0"/>
              <a:t>ceneo.pl</a:t>
            </a:r>
            <a:endParaRPr lang="pl-PL"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www.fotograf.opole.pl/wp-content/uploads/2015/01/zmz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pole tekstowe 2"/>
          <p:cNvSpPr txBox="1"/>
          <p:nvPr/>
        </p:nvSpPr>
        <p:spPr>
          <a:xfrm>
            <a:off x="179512" y="6611779"/>
            <a:ext cx="3744416" cy="246221"/>
          </a:xfrm>
          <a:prstGeom prst="rect">
            <a:avLst/>
          </a:prstGeom>
          <a:noFill/>
        </p:spPr>
        <p:txBody>
          <a:bodyPr wrap="square" rtlCol="0">
            <a:spAutoFit/>
          </a:bodyPr>
          <a:lstStyle/>
          <a:p>
            <a:r>
              <a:rPr lang="pl-PL" sz="1000" dirty="0" smtClean="0">
                <a:solidFill>
                  <a:schemeClr val="bg1"/>
                </a:solidFill>
              </a:rPr>
              <a:t>źródło: </a:t>
            </a:r>
            <a:r>
              <a:rPr lang="pl-PL" sz="1000" dirty="0" err="1" smtClean="0">
                <a:solidFill>
                  <a:schemeClr val="bg1"/>
                </a:solidFill>
              </a:rPr>
              <a:t>fotograf.opole.pl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fotograf.opole.pl/wp-content/uploads/2015/01/wiez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pole tekstowe 2"/>
          <p:cNvSpPr txBox="1"/>
          <p:nvPr/>
        </p:nvSpPr>
        <p:spPr>
          <a:xfrm>
            <a:off x="6300192" y="0"/>
            <a:ext cx="2664296" cy="246221"/>
          </a:xfrm>
          <a:prstGeom prst="rect">
            <a:avLst/>
          </a:prstGeom>
          <a:noFill/>
        </p:spPr>
        <p:txBody>
          <a:bodyPr wrap="square" rtlCol="0">
            <a:spAutoFit/>
          </a:bodyPr>
          <a:lstStyle/>
          <a:p>
            <a:pPr algn="ctr"/>
            <a:r>
              <a:rPr lang="pl-PL" sz="1000" dirty="0" smtClean="0"/>
              <a:t>źródło: </a:t>
            </a:r>
            <a:r>
              <a:rPr lang="pl-PL" sz="1000" dirty="0" err="1" smtClean="0"/>
              <a:t>www.bankfoto.com</a:t>
            </a:r>
            <a:endParaRPr lang="pl-PL"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fotograf.opole.pl/wp-content/uploads/2015/01/zmz3.jpg"/>
          <p:cNvPicPr>
            <a:picLocks noChangeAspect="1" noChangeArrowheads="1"/>
          </p:cNvPicPr>
          <p:nvPr/>
        </p:nvPicPr>
        <p:blipFill>
          <a:blip r:embed="rId2" cstate="print"/>
          <a:srcRect/>
          <a:stretch>
            <a:fillRect/>
          </a:stretch>
        </p:blipFill>
        <p:spPr bwMode="auto">
          <a:xfrm>
            <a:off x="-1658" y="0"/>
            <a:ext cx="9145658" cy="6858000"/>
          </a:xfrm>
          <a:prstGeom prst="rect">
            <a:avLst/>
          </a:prstGeom>
          <a:noFill/>
        </p:spPr>
      </p:pic>
      <p:sp>
        <p:nvSpPr>
          <p:cNvPr id="3" name="pole tekstowe 2"/>
          <p:cNvSpPr txBox="1"/>
          <p:nvPr/>
        </p:nvSpPr>
        <p:spPr>
          <a:xfrm>
            <a:off x="3275856" y="6611779"/>
            <a:ext cx="3456384" cy="246221"/>
          </a:xfrm>
          <a:prstGeom prst="rect">
            <a:avLst/>
          </a:prstGeom>
          <a:noFill/>
        </p:spPr>
        <p:txBody>
          <a:bodyPr wrap="square" rtlCol="0">
            <a:spAutoFit/>
          </a:bodyPr>
          <a:lstStyle/>
          <a:p>
            <a:pPr algn="ctr"/>
            <a:r>
              <a:rPr lang="pl-PL" sz="1000" dirty="0" smtClean="0">
                <a:solidFill>
                  <a:schemeClr val="bg1"/>
                </a:solidFill>
              </a:rPr>
              <a:t>źródło: </a:t>
            </a:r>
            <a:r>
              <a:rPr lang="pl-PL" sz="1000" dirty="0" err="1" smtClean="0">
                <a:solidFill>
                  <a:schemeClr val="bg1"/>
                </a:solidFill>
              </a:rPr>
              <a:t>fotograf.opole.pl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zielonyogrodek.pl/images/media2/2653tutulowe.JPG"/>
          <p:cNvPicPr>
            <a:picLocks noChangeAspect="1" noChangeArrowheads="1"/>
          </p:cNvPicPr>
          <p:nvPr/>
        </p:nvPicPr>
        <p:blipFill>
          <a:blip r:embed="rId2" cstate="print"/>
          <a:srcRect/>
          <a:stretch>
            <a:fillRect/>
          </a:stretch>
        </p:blipFill>
        <p:spPr bwMode="auto">
          <a:xfrm>
            <a:off x="-1692696" y="-1107504"/>
            <a:ext cx="11425269" cy="8568952"/>
          </a:xfrm>
          <a:prstGeom prst="rect">
            <a:avLst/>
          </a:prstGeom>
          <a:noFill/>
        </p:spPr>
      </p:pic>
      <p:sp>
        <p:nvSpPr>
          <p:cNvPr id="3" name="pole tekstowe 2"/>
          <p:cNvSpPr txBox="1"/>
          <p:nvPr/>
        </p:nvSpPr>
        <p:spPr>
          <a:xfrm>
            <a:off x="-2052736" y="2636912"/>
            <a:ext cx="2376264" cy="246221"/>
          </a:xfrm>
          <a:prstGeom prst="rect">
            <a:avLst/>
          </a:prstGeom>
          <a:noFill/>
        </p:spPr>
        <p:txBody>
          <a:bodyPr wrap="square" rtlCol="0">
            <a:spAutoFit/>
          </a:bodyPr>
          <a:lstStyle/>
          <a:p>
            <a:pPr algn="ctr"/>
            <a:r>
              <a:rPr lang="pl-PL" sz="1000" dirty="0" smtClean="0">
                <a:solidFill>
                  <a:schemeClr val="bg1"/>
                </a:solidFill>
              </a:rPr>
              <a:t>źródło: 24.opole.pl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tapeciarnia.pl/tapety/normalne/211251_polska_moszna_zamek.jpg"/>
          <p:cNvPicPr>
            <a:picLocks noChangeAspect="1" noChangeArrowheads="1"/>
          </p:cNvPicPr>
          <p:nvPr/>
        </p:nvPicPr>
        <p:blipFill>
          <a:blip r:embed="rId2" cstate="print"/>
          <a:srcRect/>
          <a:stretch>
            <a:fillRect/>
          </a:stretch>
        </p:blipFill>
        <p:spPr bwMode="auto">
          <a:xfrm>
            <a:off x="-1" y="0"/>
            <a:ext cx="9211799" cy="6231286"/>
          </a:xfrm>
          <a:prstGeom prst="rect">
            <a:avLst/>
          </a:prstGeom>
          <a:noFill/>
        </p:spPr>
      </p:pic>
      <p:sp>
        <p:nvSpPr>
          <p:cNvPr id="5" name="pole tekstowe 4"/>
          <p:cNvSpPr txBox="1"/>
          <p:nvPr/>
        </p:nvSpPr>
        <p:spPr>
          <a:xfrm>
            <a:off x="179512" y="6453336"/>
            <a:ext cx="2698559" cy="369332"/>
          </a:xfrm>
          <a:prstGeom prst="rect">
            <a:avLst/>
          </a:prstGeom>
          <a:noFill/>
        </p:spPr>
        <p:txBody>
          <a:bodyPr wrap="none" rtlCol="0">
            <a:spAutoFit/>
          </a:bodyPr>
          <a:lstStyle/>
          <a:p>
            <a:r>
              <a:rPr lang="pl-PL" dirty="0" smtClean="0"/>
              <a:t>Fragment zdobienia zamku</a:t>
            </a:r>
            <a:endParaRPr lang="pl-PL" dirty="0"/>
          </a:p>
        </p:txBody>
      </p:sp>
      <p:sp>
        <p:nvSpPr>
          <p:cNvPr id="4" name="pole tekstowe 3"/>
          <p:cNvSpPr txBox="1"/>
          <p:nvPr/>
        </p:nvSpPr>
        <p:spPr>
          <a:xfrm>
            <a:off x="7271792" y="6309320"/>
            <a:ext cx="1872208" cy="246221"/>
          </a:xfrm>
          <a:prstGeom prst="rect">
            <a:avLst/>
          </a:prstGeom>
          <a:noFill/>
        </p:spPr>
        <p:txBody>
          <a:bodyPr wrap="square" rtlCol="0">
            <a:spAutoFit/>
          </a:bodyPr>
          <a:lstStyle/>
          <a:p>
            <a:r>
              <a:rPr lang="pl-PL" sz="1000" dirty="0" smtClean="0"/>
              <a:t>źródło: </a:t>
            </a:r>
            <a:r>
              <a:rPr lang="pl-PL" sz="1000" dirty="0" err="1" smtClean="0"/>
              <a:t>wall.alphacoders.com</a:t>
            </a:r>
            <a:endParaRPr lang="pl-PL"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bi.gazeta.pl/im/21/e3/10/z17709857Q,Zamek-Moszna.jpg"/>
          <p:cNvPicPr>
            <a:picLocks noChangeAspect="1" noChangeArrowheads="1"/>
          </p:cNvPicPr>
          <p:nvPr/>
        </p:nvPicPr>
        <p:blipFill>
          <a:blip r:embed="rId2" cstate="print"/>
          <a:srcRect/>
          <a:stretch>
            <a:fillRect/>
          </a:stretch>
        </p:blipFill>
        <p:spPr bwMode="auto">
          <a:xfrm>
            <a:off x="0" y="0"/>
            <a:ext cx="9190709" cy="6209928"/>
          </a:xfrm>
          <a:prstGeom prst="rect">
            <a:avLst/>
          </a:prstGeom>
          <a:noFill/>
        </p:spPr>
      </p:pic>
      <p:sp>
        <p:nvSpPr>
          <p:cNvPr id="5" name="pole tekstowe 4"/>
          <p:cNvSpPr txBox="1"/>
          <p:nvPr/>
        </p:nvSpPr>
        <p:spPr>
          <a:xfrm>
            <a:off x="179512" y="6309320"/>
            <a:ext cx="2698559" cy="369332"/>
          </a:xfrm>
          <a:prstGeom prst="rect">
            <a:avLst/>
          </a:prstGeom>
          <a:noFill/>
        </p:spPr>
        <p:txBody>
          <a:bodyPr wrap="none" rtlCol="0">
            <a:spAutoFit/>
          </a:bodyPr>
          <a:lstStyle/>
          <a:p>
            <a:r>
              <a:rPr lang="pl-PL" dirty="0" smtClean="0"/>
              <a:t>Fragment zdobienia zamku</a:t>
            </a:r>
            <a:endParaRPr lang="pl-PL" dirty="0"/>
          </a:p>
        </p:txBody>
      </p:sp>
      <p:sp>
        <p:nvSpPr>
          <p:cNvPr id="4" name="pole tekstowe 3"/>
          <p:cNvSpPr txBox="1"/>
          <p:nvPr/>
        </p:nvSpPr>
        <p:spPr>
          <a:xfrm>
            <a:off x="6516216" y="6237312"/>
            <a:ext cx="2627784" cy="246221"/>
          </a:xfrm>
          <a:prstGeom prst="rect">
            <a:avLst/>
          </a:prstGeom>
          <a:noFill/>
        </p:spPr>
        <p:txBody>
          <a:bodyPr wrap="square" rtlCol="0">
            <a:spAutoFit/>
          </a:bodyPr>
          <a:lstStyle/>
          <a:p>
            <a:pPr algn="ctr"/>
            <a:r>
              <a:rPr lang="pl-PL" sz="1000" dirty="0" smtClean="0"/>
              <a:t>źródło: </a:t>
            </a:r>
            <a:r>
              <a:rPr lang="pl-PL" sz="1000" dirty="0" err="1" smtClean="0"/>
              <a:t>forum.gazeta.pl</a:t>
            </a:r>
            <a:endParaRPr lang="pl-PL"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bi.gazeta.pl/im/3/2084/z2084583Q,Zamek-w-Mosznie.jpg"/>
          <p:cNvPicPr>
            <a:picLocks noChangeAspect="1" noChangeArrowheads="1"/>
          </p:cNvPicPr>
          <p:nvPr/>
        </p:nvPicPr>
        <p:blipFill>
          <a:blip r:embed="rId2" cstate="print"/>
          <a:srcRect/>
          <a:stretch>
            <a:fillRect/>
          </a:stretch>
        </p:blipFill>
        <p:spPr bwMode="auto">
          <a:xfrm>
            <a:off x="1" y="-387424"/>
            <a:ext cx="9144000" cy="6552728"/>
          </a:xfrm>
          <a:prstGeom prst="rect">
            <a:avLst/>
          </a:prstGeom>
          <a:noFill/>
        </p:spPr>
      </p:pic>
      <p:sp>
        <p:nvSpPr>
          <p:cNvPr id="5" name="pole tekstowe 4"/>
          <p:cNvSpPr txBox="1"/>
          <p:nvPr/>
        </p:nvSpPr>
        <p:spPr>
          <a:xfrm>
            <a:off x="0" y="6309320"/>
            <a:ext cx="1876604" cy="369332"/>
          </a:xfrm>
          <a:prstGeom prst="rect">
            <a:avLst/>
          </a:prstGeom>
          <a:noFill/>
        </p:spPr>
        <p:txBody>
          <a:bodyPr wrap="none" rtlCol="0">
            <a:spAutoFit/>
          </a:bodyPr>
          <a:lstStyle/>
          <a:p>
            <a:r>
              <a:rPr lang="pl-PL" dirty="0" smtClean="0"/>
              <a:t>Fragment zdobień</a:t>
            </a:r>
            <a:endParaRPr lang="pl-PL" dirty="0"/>
          </a:p>
        </p:txBody>
      </p:sp>
      <p:sp>
        <p:nvSpPr>
          <p:cNvPr id="4" name="pole tekstowe 3"/>
          <p:cNvSpPr txBox="1"/>
          <p:nvPr/>
        </p:nvSpPr>
        <p:spPr>
          <a:xfrm>
            <a:off x="5940152" y="6165304"/>
            <a:ext cx="3203848" cy="246221"/>
          </a:xfrm>
          <a:prstGeom prst="rect">
            <a:avLst/>
          </a:prstGeom>
          <a:noFill/>
        </p:spPr>
        <p:txBody>
          <a:bodyPr wrap="square" rtlCol="0">
            <a:spAutoFit/>
          </a:bodyPr>
          <a:lstStyle/>
          <a:p>
            <a:pPr algn="ctr"/>
            <a:r>
              <a:rPr lang="pl-PL" sz="1000" dirty="0" smtClean="0"/>
              <a:t>źródło: </a:t>
            </a:r>
            <a:r>
              <a:rPr lang="pl-PL" sz="1000" dirty="0" err="1" smtClean="0"/>
              <a:t>podroze.gazeta.pl</a:t>
            </a:r>
            <a:endParaRPr lang="pl-PL"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fotograf.opole.pl/wp-content/uploads/2015/01/balkon2.jpg"/>
          <p:cNvPicPr>
            <a:picLocks noChangeAspect="1" noChangeArrowheads="1"/>
          </p:cNvPicPr>
          <p:nvPr/>
        </p:nvPicPr>
        <p:blipFill>
          <a:blip r:embed="rId2" cstate="print"/>
          <a:srcRect/>
          <a:stretch>
            <a:fillRect/>
          </a:stretch>
        </p:blipFill>
        <p:spPr bwMode="auto">
          <a:xfrm>
            <a:off x="0" y="-891480"/>
            <a:ext cx="9144000" cy="7749480"/>
          </a:xfrm>
          <a:prstGeom prst="rect">
            <a:avLst/>
          </a:prstGeom>
          <a:noFill/>
        </p:spPr>
      </p:pic>
      <p:sp>
        <p:nvSpPr>
          <p:cNvPr id="3" name="pole tekstowe 2"/>
          <p:cNvSpPr txBox="1"/>
          <p:nvPr/>
        </p:nvSpPr>
        <p:spPr>
          <a:xfrm>
            <a:off x="6732240" y="4005064"/>
            <a:ext cx="2592288" cy="246221"/>
          </a:xfrm>
          <a:prstGeom prst="rect">
            <a:avLst/>
          </a:prstGeom>
          <a:noFill/>
        </p:spPr>
        <p:txBody>
          <a:bodyPr wrap="square" rtlCol="0">
            <a:spAutoFit/>
          </a:bodyPr>
          <a:lstStyle/>
          <a:p>
            <a:pPr algn="ctr"/>
            <a:r>
              <a:rPr lang="pl-PL" sz="1000" dirty="0" smtClean="0">
                <a:solidFill>
                  <a:schemeClr val="bg1"/>
                </a:solidFill>
              </a:rPr>
              <a:t>źródło: </a:t>
            </a:r>
            <a:r>
              <a:rPr lang="pl-PL" sz="1000" dirty="0" err="1" smtClean="0">
                <a:solidFill>
                  <a:schemeClr val="bg1"/>
                </a:solidFill>
              </a:rPr>
              <a:t>bankfoto.nazwa.pl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descr="Znalezione obrazy dla zapytania zamek w moszne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9940" name="AutoShape 4" descr="Znalezione obrazy dla zapytania zamek w moszne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9942" name="AutoShape 6" descr="Znalezione obrazy dla zapytania zamek w moszne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9944" name="AutoShape 8" descr="Znalezione obrazy dla zapytania zamek w moszne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5366" name="Picture 6" descr="http://www.kocjan.pl/albums/moszna/crw_4095_.jpg"/>
          <p:cNvPicPr>
            <a:picLocks noChangeAspect="1" noChangeArrowheads="1"/>
          </p:cNvPicPr>
          <p:nvPr/>
        </p:nvPicPr>
        <p:blipFill>
          <a:blip r:embed="rId2" cstate="print"/>
          <a:srcRect/>
          <a:stretch>
            <a:fillRect/>
          </a:stretch>
        </p:blipFill>
        <p:spPr bwMode="auto">
          <a:xfrm>
            <a:off x="0" y="0"/>
            <a:ext cx="4752528" cy="6858000"/>
          </a:xfrm>
          <a:prstGeom prst="rect">
            <a:avLst/>
          </a:prstGeom>
          <a:noFill/>
        </p:spPr>
      </p:pic>
      <p:sp>
        <p:nvSpPr>
          <p:cNvPr id="8" name="pole tekstowe 7"/>
          <p:cNvSpPr txBox="1"/>
          <p:nvPr/>
        </p:nvSpPr>
        <p:spPr>
          <a:xfrm>
            <a:off x="5364088" y="1412776"/>
            <a:ext cx="1408867" cy="584775"/>
          </a:xfrm>
          <a:prstGeom prst="rect">
            <a:avLst/>
          </a:prstGeom>
          <a:noFill/>
        </p:spPr>
        <p:txBody>
          <a:bodyPr wrap="square" rtlCol="0">
            <a:spAutoFit/>
          </a:bodyPr>
          <a:lstStyle/>
          <a:p>
            <a:r>
              <a:rPr lang="pl-PL" sz="3200" dirty="0" smtClean="0">
                <a:solidFill>
                  <a:srgbClr val="00B050"/>
                </a:solidFill>
                <a:latin typeface="Algerian" pitchFamily="82" charset="0"/>
              </a:rPr>
              <a:t>Park</a:t>
            </a:r>
            <a:endParaRPr lang="pl-PL" sz="3200" dirty="0">
              <a:solidFill>
                <a:srgbClr val="00B050"/>
              </a:solidFill>
              <a:latin typeface="Algerian" pitchFamily="82" charset="0"/>
            </a:endParaRPr>
          </a:p>
        </p:txBody>
      </p:sp>
      <p:sp>
        <p:nvSpPr>
          <p:cNvPr id="9" name="pole tekstowe 8"/>
          <p:cNvSpPr txBox="1"/>
          <p:nvPr/>
        </p:nvSpPr>
        <p:spPr>
          <a:xfrm>
            <a:off x="5580112" y="2492896"/>
            <a:ext cx="508473" cy="584775"/>
          </a:xfrm>
          <a:prstGeom prst="rect">
            <a:avLst/>
          </a:prstGeom>
          <a:noFill/>
        </p:spPr>
        <p:txBody>
          <a:bodyPr wrap="none" rtlCol="0">
            <a:spAutoFit/>
          </a:bodyPr>
          <a:lstStyle/>
          <a:p>
            <a:r>
              <a:rPr lang="pl-PL" sz="3200" dirty="0" smtClean="0">
                <a:solidFill>
                  <a:srgbClr val="00B050"/>
                </a:solidFill>
                <a:latin typeface="Algerian" pitchFamily="82" charset="0"/>
              </a:rPr>
              <a:t>w</a:t>
            </a:r>
            <a:endParaRPr lang="pl-PL" sz="3200" dirty="0">
              <a:solidFill>
                <a:srgbClr val="00B050"/>
              </a:solidFill>
              <a:latin typeface="Algerian" pitchFamily="82" charset="0"/>
            </a:endParaRPr>
          </a:p>
        </p:txBody>
      </p:sp>
      <p:sp>
        <p:nvSpPr>
          <p:cNvPr id="10" name="pole tekstowe 9"/>
          <p:cNvSpPr txBox="1"/>
          <p:nvPr/>
        </p:nvSpPr>
        <p:spPr>
          <a:xfrm>
            <a:off x="5436096" y="3861048"/>
            <a:ext cx="1943161" cy="584775"/>
          </a:xfrm>
          <a:prstGeom prst="rect">
            <a:avLst/>
          </a:prstGeom>
          <a:noFill/>
        </p:spPr>
        <p:txBody>
          <a:bodyPr wrap="none" rtlCol="0">
            <a:spAutoFit/>
          </a:bodyPr>
          <a:lstStyle/>
          <a:p>
            <a:r>
              <a:rPr lang="pl-PL" sz="3200" dirty="0" err="1" smtClean="0">
                <a:solidFill>
                  <a:srgbClr val="00B050"/>
                </a:solidFill>
                <a:latin typeface="Algerian" pitchFamily="82" charset="0"/>
              </a:rPr>
              <a:t>Mosznej</a:t>
            </a:r>
            <a:endParaRPr lang="pl-PL" sz="3200" dirty="0">
              <a:solidFill>
                <a:srgbClr val="00B050"/>
              </a:solidFill>
              <a:latin typeface="Algerian" pitchFamily="82" charset="0"/>
            </a:endParaRPr>
          </a:p>
        </p:txBody>
      </p:sp>
      <p:sp>
        <p:nvSpPr>
          <p:cNvPr id="11" name="pole tekstowe 10"/>
          <p:cNvSpPr txBox="1"/>
          <p:nvPr/>
        </p:nvSpPr>
        <p:spPr>
          <a:xfrm>
            <a:off x="4788024" y="6525344"/>
            <a:ext cx="3744416" cy="246221"/>
          </a:xfrm>
          <a:prstGeom prst="rect">
            <a:avLst/>
          </a:prstGeom>
          <a:noFill/>
        </p:spPr>
        <p:txBody>
          <a:bodyPr wrap="square" rtlCol="0">
            <a:spAutoFit/>
          </a:bodyPr>
          <a:lstStyle/>
          <a:p>
            <a:r>
              <a:rPr lang="pl-PL" sz="1000" dirty="0" smtClean="0"/>
              <a:t>źródło:  </a:t>
            </a:r>
            <a:r>
              <a:rPr lang="pl-PL" sz="1000" dirty="0" err="1" smtClean="0"/>
              <a:t>www.kocjan.pl</a:t>
            </a:r>
            <a:endParaRPr lang="pl-PL"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226567"/>
          </a:xfrm>
        </p:spPr>
        <p:txBody>
          <a:bodyPr/>
          <a:lstStyle/>
          <a:p>
            <a:endParaRPr lang="pl-PL" dirty="0"/>
          </a:p>
        </p:txBody>
      </p:sp>
      <p:sp>
        <p:nvSpPr>
          <p:cNvPr id="3" name="Podtytuł 2"/>
          <p:cNvSpPr>
            <a:spLocks noGrp="1"/>
          </p:cNvSpPr>
          <p:nvPr>
            <p:ph type="subTitle" idx="1"/>
          </p:nvPr>
        </p:nvSpPr>
        <p:spPr/>
        <p:txBody>
          <a:bodyPr/>
          <a:lstStyle/>
          <a:p>
            <a:endParaRPr lang="pl-PL" dirty="0" smtClean="0"/>
          </a:p>
        </p:txBody>
      </p:sp>
      <p:pic>
        <p:nvPicPr>
          <p:cNvPr id="36866" name="Picture 2" descr="zamek moszn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pole tekstowe 4"/>
          <p:cNvSpPr txBox="1"/>
          <p:nvPr/>
        </p:nvSpPr>
        <p:spPr>
          <a:xfrm>
            <a:off x="467544" y="6525344"/>
            <a:ext cx="4824536" cy="246221"/>
          </a:xfrm>
          <a:prstGeom prst="rect">
            <a:avLst/>
          </a:prstGeom>
          <a:noFill/>
        </p:spPr>
        <p:txBody>
          <a:bodyPr wrap="square" rtlCol="0">
            <a:spAutoFit/>
          </a:bodyPr>
          <a:lstStyle/>
          <a:p>
            <a:pPr algn="ctr"/>
            <a:r>
              <a:rPr lang="pl-PL" sz="1000" dirty="0" smtClean="0"/>
              <a:t>źródło: </a:t>
            </a:r>
            <a:r>
              <a:rPr lang="pl-PL" sz="1000" dirty="0" err="1" smtClean="0"/>
              <a:t>www.zamek-moszna.info.pl</a:t>
            </a:r>
            <a:endParaRPr lang="pl-PL"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467544" y="4941168"/>
            <a:ext cx="8263722" cy="1754326"/>
          </a:xfrm>
          <a:prstGeom prst="rect">
            <a:avLst/>
          </a:prstGeom>
        </p:spPr>
        <p:txBody>
          <a:bodyPr wrap="square">
            <a:spAutoFit/>
          </a:bodyPr>
          <a:lstStyle/>
          <a:p>
            <a:r>
              <a:rPr lang="pl-PL" dirty="0" smtClean="0"/>
              <a:t> Park jest częścią parku krajobrazowego z cennym drzewostanem i rzadkimi skupiskami rododendronów.</a:t>
            </a:r>
          </a:p>
          <a:p>
            <a:r>
              <a:rPr lang="pl-PL" dirty="0" smtClean="0"/>
              <a:t>Zabytkowy </a:t>
            </a:r>
            <a:r>
              <a:rPr lang="pl-PL" b="1" dirty="0" smtClean="0"/>
              <a:t>zespół zamkowo-parkowy w </a:t>
            </a:r>
            <a:r>
              <a:rPr lang="pl-PL" b="1" dirty="0" err="1" smtClean="0"/>
              <a:t>Mosznej</a:t>
            </a:r>
            <a:r>
              <a:rPr lang="pl-PL" b="1" dirty="0" smtClean="0"/>
              <a:t> </a:t>
            </a:r>
            <a:r>
              <a:rPr lang="pl-PL" dirty="0" smtClean="0"/>
              <a:t>wpisany jest do rejestru zabytków.</a:t>
            </a:r>
          </a:p>
          <a:p>
            <a:r>
              <a:rPr lang="pl-PL" dirty="0" smtClean="0"/>
              <a:t>W obiekcie odbywa się doroczne </a:t>
            </a:r>
            <a:r>
              <a:rPr lang="pl-PL" i="1" dirty="0" smtClean="0"/>
              <a:t>Święto kwitnącej azalii</a:t>
            </a:r>
            <a:r>
              <a:rPr lang="pl-PL" dirty="0" smtClean="0"/>
              <a:t> – w maju i czerwcu jest tu popularyzowana muzyka kompozytorów polskich i niemieckich, w czasie święta galeria prezentuje wystawy plastyczne, odbywają się tu również plenery malarskie.</a:t>
            </a:r>
            <a:endParaRPr lang="pl-PL" dirty="0"/>
          </a:p>
        </p:txBody>
      </p:sp>
      <p:sp>
        <p:nvSpPr>
          <p:cNvPr id="9218" name="AutoShape 2" descr="Znalezione obrazy dla zapytania zamek w mosznej"/>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9220" name="Picture 4" descr="http://www.zamek-moszna.info.pl/d_zamek_moszna_park_moszna_krzewy_1.jpg"/>
          <p:cNvPicPr>
            <a:picLocks noChangeAspect="1" noChangeArrowheads="1"/>
          </p:cNvPicPr>
          <p:nvPr/>
        </p:nvPicPr>
        <p:blipFill>
          <a:blip r:embed="rId3" cstate="print"/>
          <a:srcRect/>
          <a:stretch>
            <a:fillRect/>
          </a:stretch>
        </p:blipFill>
        <p:spPr bwMode="auto">
          <a:xfrm>
            <a:off x="0" y="0"/>
            <a:ext cx="9144000" cy="4869160"/>
          </a:xfrm>
          <a:prstGeom prst="rect">
            <a:avLst/>
          </a:prstGeom>
          <a:noFill/>
        </p:spPr>
      </p:pic>
      <p:sp>
        <p:nvSpPr>
          <p:cNvPr id="5" name="pole tekstowe 4"/>
          <p:cNvSpPr txBox="1"/>
          <p:nvPr/>
        </p:nvSpPr>
        <p:spPr>
          <a:xfrm>
            <a:off x="5796136" y="4869160"/>
            <a:ext cx="3024336" cy="246221"/>
          </a:xfrm>
          <a:prstGeom prst="rect">
            <a:avLst/>
          </a:prstGeom>
          <a:noFill/>
        </p:spPr>
        <p:txBody>
          <a:bodyPr wrap="square" rtlCol="0">
            <a:spAutoFit/>
          </a:bodyPr>
          <a:lstStyle/>
          <a:p>
            <a:r>
              <a:rPr lang="pl-PL" sz="1000" dirty="0" smtClean="0"/>
              <a:t>źródło:  </a:t>
            </a:r>
            <a:r>
              <a:rPr lang="pl-PL" sz="1000" dirty="0" err="1" smtClean="0"/>
              <a:t>zamek-moszna.info.pl</a:t>
            </a:r>
            <a:endParaRPr lang="pl-PL"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467544" y="6237312"/>
            <a:ext cx="4536504" cy="369332"/>
          </a:xfrm>
          <a:prstGeom prst="rect">
            <a:avLst/>
          </a:prstGeom>
          <a:noFill/>
        </p:spPr>
        <p:txBody>
          <a:bodyPr wrap="square" rtlCol="0">
            <a:spAutoFit/>
          </a:bodyPr>
          <a:lstStyle/>
          <a:p>
            <a:endParaRPr lang="pl-PL" dirty="0"/>
          </a:p>
        </p:txBody>
      </p:sp>
      <p:sp>
        <p:nvSpPr>
          <p:cNvPr id="7" name="pole tekstowe 6"/>
          <p:cNvSpPr txBox="1"/>
          <p:nvPr/>
        </p:nvSpPr>
        <p:spPr>
          <a:xfrm>
            <a:off x="539552" y="6165304"/>
            <a:ext cx="4536504" cy="369332"/>
          </a:xfrm>
          <a:prstGeom prst="rect">
            <a:avLst/>
          </a:prstGeom>
          <a:noFill/>
        </p:spPr>
        <p:txBody>
          <a:bodyPr wrap="square" rtlCol="0">
            <a:spAutoFit/>
          </a:bodyPr>
          <a:lstStyle/>
          <a:p>
            <a:endParaRPr lang="pl-PL" dirty="0"/>
          </a:p>
        </p:txBody>
      </p:sp>
      <p:sp>
        <p:nvSpPr>
          <p:cNvPr id="15363" name="Rectangle 3"/>
          <p:cNvSpPr>
            <a:spLocks noChangeArrowheads="1"/>
          </p:cNvSpPr>
          <p:nvPr/>
        </p:nvSpPr>
        <p:spPr bwMode="auto">
          <a:xfrm>
            <a:off x="323528" y="5439707"/>
            <a:ext cx="820891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dirty="0" smtClean="0">
                <a:latin typeface="Tahoma" pitchFamily="34" charset="0"/>
                <a:ea typeface="Tahoma" pitchFamily="34" charset="0"/>
                <a:cs typeface="Tahoma" pitchFamily="34" charset="0"/>
              </a:rPr>
              <a:t>N</a:t>
            </a:r>
            <a:r>
              <a:rPr kumimoji="0" lang="pl-PL" i="0" u="none" strike="noStrike" cap="none" normalizeH="0" baseline="0" dirty="0" smtClean="0">
                <a:ln>
                  <a:noFill/>
                </a:ln>
                <a:solidFill>
                  <a:schemeClr val="tx1"/>
                </a:solidFill>
                <a:effectLst/>
                <a:latin typeface="Tahoma" pitchFamily="34" charset="0"/>
                <a:ea typeface="Tahoma" pitchFamily="34" charset="0"/>
                <a:cs typeface="Tahoma" pitchFamily="34" charset="0"/>
              </a:rPr>
              <a:t>ajważniejsze zakątki parku otaczającego zamek.</a:t>
            </a:r>
            <a:r>
              <a:rPr kumimoji="0" lang="pl-PL" sz="900" i="0" u="none" strike="noStrike" cap="none" normalizeH="0" baseline="0" dirty="0" smtClean="0">
                <a:ln>
                  <a:noFill/>
                </a:ln>
                <a:solidFill>
                  <a:schemeClr val="tx1"/>
                </a:solidFill>
                <a:effectLst/>
                <a:latin typeface="Tahoma" pitchFamily="34" charset="0"/>
                <a:cs typeface="Tahoma" pitchFamily="34" charset="0"/>
              </a:rPr>
              <a:t/>
            </a:r>
            <a:br>
              <a:rPr kumimoji="0" lang="pl-PL" sz="900" i="0" u="none" strike="noStrike" cap="none" normalizeH="0" baseline="0" dirty="0" smtClean="0">
                <a:ln>
                  <a:noFill/>
                </a:ln>
                <a:solidFill>
                  <a:schemeClr val="tx1"/>
                </a:solidFill>
                <a:effectLst/>
                <a:latin typeface="Tahoma" pitchFamily="34" charset="0"/>
                <a:cs typeface="Tahoma" pitchFamily="34" charset="0"/>
              </a:rPr>
            </a:br>
            <a:r>
              <a:rPr kumimoji="0" lang="pl-PL" i="0" u="none" strike="noStrike" cap="none" normalizeH="0" dirty="0" smtClean="0">
                <a:ln>
                  <a:noFill/>
                </a:ln>
                <a:solidFill>
                  <a:schemeClr val="tx1"/>
                </a:solidFill>
                <a:effectLst/>
                <a:latin typeface="Tahoma" pitchFamily="34" charset="0"/>
                <a:cs typeface="Tahoma" pitchFamily="34" charset="0"/>
              </a:rPr>
              <a:t>Możemy tu</a:t>
            </a:r>
            <a:r>
              <a:rPr kumimoji="0" lang="pl-PL" i="0" u="none" strike="noStrike" cap="none" normalizeH="0" baseline="0" dirty="0" smtClean="0">
                <a:ln>
                  <a:noFill/>
                </a:ln>
                <a:solidFill>
                  <a:schemeClr val="tx1"/>
                </a:solidFill>
                <a:effectLst/>
                <a:latin typeface="Tahoma" pitchFamily="34" charset="0"/>
                <a:cs typeface="Tahoma" pitchFamily="34" charset="0"/>
              </a:rPr>
              <a:t> obejrzeć pobliskie stawy i kanały wodne, główną aleję lipową, wyspę wielkanocną, hipodrom, bramy z lwami i gladiatorami, mosty.</a:t>
            </a:r>
            <a:r>
              <a:rPr kumimoji="0" lang="pl-PL" i="0" u="none" strike="noStrike" cap="none" normalizeH="0" baseline="0" dirty="0" smtClean="0">
                <a:ln>
                  <a:noFill/>
                </a:ln>
                <a:solidFill>
                  <a:schemeClr val="tx1"/>
                </a:solidFill>
                <a:effectLst/>
                <a:latin typeface="Arial" pitchFamily="34" charset="0"/>
                <a:cs typeface="Arial" pitchFamily="34" charset="0"/>
              </a:rPr>
              <a:t> </a:t>
            </a:r>
          </a:p>
        </p:txBody>
      </p:sp>
      <p:pic>
        <p:nvPicPr>
          <p:cNvPr id="15365" name="Picture 5" descr="http://www.zamek-moszna.info.pl/d_zamek_moszna_park_moszna_most_6.jpg"/>
          <p:cNvPicPr>
            <a:picLocks noChangeAspect="1" noChangeArrowheads="1"/>
          </p:cNvPicPr>
          <p:nvPr/>
        </p:nvPicPr>
        <p:blipFill>
          <a:blip r:embed="rId2" cstate="print"/>
          <a:srcRect/>
          <a:stretch>
            <a:fillRect/>
          </a:stretch>
        </p:blipFill>
        <p:spPr bwMode="auto">
          <a:xfrm>
            <a:off x="0" y="0"/>
            <a:ext cx="9144000" cy="5106768"/>
          </a:xfrm>
          <a:prstGeom prst="rect">
            <a:avLst/>
          </a:prstGeom>
          <a:noFill/>
        </p:spPr>
      </p:pic>
      <p:sp>
        <p:nvSpPr>
          <p:cNvPr id="6" name="pole tekstowe 5"/>
          <p:cNvSpPr txBox="1"/>
          <p:nvPr/>
        </p:nvSpPr>
        <p:spPr>
          <a:xfrm>
            <a:off x="7430069" y="5085184"/>
            <a:ext cx="1713931" cy="246221"/>
          </a:xfrm>
          <a:prstGeom prst="rect">
            <a:avLst/>
          </a:prstGeom>
          <a:noFill/>
        </p:spPr>
        <p:txBody>
          <a:bodyPr wrap="none" rtlCol="0">
            <a:spAutoFit/>
          </a:bodyPr>
          <a:lstStyle/>
          <a:p>
            <a:r>
              <a:rPr lang="pl-PL" sz="1000" dirty="0" smtClean="0"/>
              <a:t>źródło: </a:t>
            </a:r>
            <a:r>
              <a:rPr lang="pl-PL" sz="1000" dirty="0" err="1" smtClean="0"/>
              <a:t>zamek-moszna.info.pl</a:t>
            </a:r>
            <a:endParaRPr lang="pl-PL" sz="1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commons/thumb/a/a3/Moschen_garten2.jpg/1024px-Moschen_garten2.jpg"/>
          <p:cNvPicPr>
            <a:picLocks noChangeAspect="1" noChangeArrowheads="1"/>
          </p:cNvPicPr>
          <p:nvPr/>
        </p:nvPicPr>
        <p:blipFill>
          <a:blip r:embed="rId2" cstate="print"/>
          <a:srcRect/>
          <a:stretch>
            <a:fillRect/>
          </a:stretch>
        </p:blipFill>
        <p:spPr bwMode="auto">
          <a:xfrm>
            <a:off x="0" y="0"/>
            <a:ext cx="9144000" cy="6480720"/>
          </a:xfrm>
          <a:prstGeom prst="rect">
            <a:avLst/>
          </a:prstGeom>
          <a:noFill/>
        </p:spPr>
      </p:pic>
      <p:sp>
        <p:nvSpPr>
          <p:cNvPr id="6" name="Prostokąt 5"/>
          <p:cNvSpPr/>
          <p:nvPr/>
        </p:nvSpPr>
        <p:spPr>
          <a:xfrm>
            <a:off x="251520" y="6488668"/>
            <a:ext cx="4126130" cy="369332"/>
          </a:xfrm>
          <a:prstGeom prst="rect">
            <a:avLst/>
          </a:prstGeom>
        </p:spPr>
        <p:txBody>
          <a:bodyPr wrap="none">
            <a:spAutoFit/>
          </a:bodyPr>
          <a:lstStyle/>
          <a:p>
            <a:r>
              <a:rPr lang="pl-PL" dirty="0" smtClean="0"/>
              <a:t>Widok parku od strony pałacowego tarasu</a:t>
            </a:r>
            <a:endParaRPr lang="pl-PL" dirty="0"/>
          </a:p>
        </p:txBody>
      </p:sp>
      <p:sp>
        <p:nvSpPr>
          <p:cNvPr id="4" name="pole tekstowe 3"/>
          <p:cNvSpPr txBox="1"/>
          <p:nvPr/>
        </p:nvSpPr>
        <p:spPr>
          <a:xfrm>
            <a:off x="5292080" y="6453336"/>
            <a:ext cx="3851920" cy="246221"/>
          </a:xfrm>
          <a:prstGeom prst="rect">
            <a:avLst/>
          </a:prstGeom>
          <a:noFill/>
        </p:spPr>
        <p:txBody>
          <a:bodyPr wrap="square" rtlCol="0">
            <a:spAutoFit/>
          </a:bodyPr>
          <a:lstStyle/>
          <a:p>
            <a:pPr algn="ctr"/>
            <a:r>
              <a:rPr lang="pl-PL" sz="1000" dirty="0" smtClean="0"/>
              <a:t>źródło: </a:t>
            </a:r>
            <a:r>
              <a:rPr lang="pl-PL" sz="1000" dirty="0" err="1" smtClean="0"/>
              <a:t>www.fotopolska.eu</a:t>
            </a:r>
            <a:endParaRPr lang="pl-PL"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https://upload.wikimedia.org/wikipedia/commons/8/86/6724viki_Moszna%2C_zesp%C3%B3%C5%82_pa%C5%82acowy._Foto_Barbara_Maliszewska.jpg"/>
          <p:cNvSpPr>
            <a:spLocks noChangeAspect="1" noChangeArrowheads="1"/>
          </p:cNvSpPr>
          <p:nvPr/>
        </p:nvSpPr>
        <p:spPr bwMode="auto">
          <a:xfrm>
            <a:off x="155575" y="-3497263"/>
            <a:ext cx="4838700" cy="72866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76" name="AutoShape 4" descr="https://upload.wikimedia.org/wikipedia/commons/8/86/6724viki_Moszna%2C_zesp%C3%B3%C5%82_pa%C5%82acowy._Foto_Barbara_Maliszews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78" name="AutoShape 6" descr="https://upload.wikimedia.org/wikipedia/commons/8/86/6724viki_Moszna%2C_zesp%C3%B3%C5%82_pa%C5%82acowy._Foto_Barbara_Maliszews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80" name="AutoShape 8" descr="https://upload.wikimedia.org/wikipedia/commons/8/86/6724viki_Moszna%2C_zesp%C3%B3%C5%82_pa%C5%82acowy._Foto_Barbara_Maliszews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82" name="AutoShape 10" descr="https://upload.wikimedia.org/wikipedia/commons/8/86/6724viki_Moszna%2C_zesp%C3%B3%C5%82_pa%C5%82acowy._Foto_Barbara_Maliszews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84" name="AutoShape 12" descr="https://upload.wikimedia.org/wikipedia/commons/8/86/6724viki_Moszna%2C_zesp%C3%B3%C5%82_pa%C5%82acowy._Foto_Barbara_Maliszews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8686" name="AutoShape 14" descr="https://upload.wikimedia.org/wikipedia/commons/8/86/6724viki_Moszna%2C_zesp%C3%B3%C5%82_pa%C5%82acowy._Foto_Barbara_Maliszewsk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28688" name="Picture 16" descr="http://darek.dom.w.interia.pl/zamekmoszna/tn4_1.jpg"/>
          <p:cNvPicPr>
            <a:picLocks noChangeAspect="1" noChangeArrowheads="1"/>
          </p:cNvPicPr>
          <p:nvPr/>
        </p:nvPicPr>
        <p:blipFill>
          <a:blip r:embed="rId2" cstate="print"/>
          <a:srcRect/>
          <a:stretch>
            <a:fillRect/>
          </a:stretch>
        </p:blipFill>
        <p:spPr bwMode="auto">
          <a:xfrm>
            <a:off x="0" y="-1323528"/>
            <a:ext cx="9144000" cy="6840760"/>
          </a:xfrm>
          <a:prstGeom prst="rect">
            <a:avLst/>
          </a:prstGeom>
          <a:noFill/>
        </p:spPr>
      </p:pic>
      <p:sp>
        <p:nvSpPr>
          <p:cNvPr id="10" name="pole tekstowe 9"/>
          <p:cNvSpPr txBox="1"/>
          <p:nvPr/>
        </p:nvSpPr>
        <p:spPr>
          <a:xfrm>
            <a:off x="143000" y="5517232"/>
            <a:ext cx="9001000" cy="1200329"/>
          </a:xfrm>
          <a:prstGeom prst="rect">
            <a:avLst/>
          </a:prstGeom>
          <a:noFill/>
        </p:spPr>
        <p:txBody>
          <a:bodyPr wrap="square" rtlCol="0">
            <a:spAutoFit/>
          </a:bodyPr>
          <a:lstStyle/>
          <a:p>
            <a:r>
              <a:rPr lang="pl-PL" dirty="0" smtClean="0"/>
              <a:t>Na uwagę zasługuje ponad 300-letnia aleja </a:t>
            </a:r>
            <a:r>
              <a:rPr lang="pl-PL" b="1" dirty="0" smtClean="0"/>
              <a:t>dębów czerwonych</a:t>
            </a:r>
            <a:r>
              <a:rPr lang="pl-PL" dirty="0" smtClean="0"/>
              <a:t> , aleja kasztanowców  oraz ponad 200-letnia </a:t>
            </a:r>
            <a:r>
              <a:rPr lang="pl-PL" b="1" dirty="0" smtClean="0"/>
              <a:t>aleja lipowa</a:t>
            </a:r>
            <a:r>
              <a:rPr lang="pl-PL" dirty="0" smtClean="0"/>
              <a:t>  z biegnącymi po obu jej stronach symetrycznymi kanałami. Po wschodniej stronie alei lipowej znajduje się staw z malowniczą wysepką obsadzoną choinami kanadyjskimi  na którą można wejść po mostku w stylu chińskim</a:t>
            </a:r>
            <a:endParaRPr lang="pl-PL" dirty="0"/>
          </a:p>
        </p:txBody>
      </p:sp>
      <p:sp>
        <p:nvSpPr>
          <p:cNvPr id="11" name="pole tekstowe 10"/>
          <p:cNvSpPr txBox="1"/>
          <p:nvPr/>
        </p:nvSpPr>
        <p:spPr>
          <a:xfrm>
            <a:off x="107504" y="-531440"/>
            <a:ext cx="3456384" cy="246221"/>
          </a:xfrm>
          <a:prstGeom prst="rect">
            <a:avLst/>
          </a:prstGeom>
          <a:noFill/>
        </p:spPr>
        <p:txBody>
          <a:bodyPr wrap="square" rtlCol="0">
            <a:spAutoFit/>
          </a:bodyPr>
          <a:lstStyle/>
          <a:p>
            <a:r>
              <a:rPr lang="pl-PL" sz="1000" dirty="0" smtClean="0">
                <a:solidFill>
                  <a:schemeClr val="bg1"/>
                </a:solidFill>
              </a:rPr>
              <a:t>źródło: </a:t>
            </a:r>
            <a:r>
              <a:rPr lang="pl-PL" sz="1000" dirty="0" err="1" smtClean="0">
                <a:solidFill>
                  <a:schemeClr val="bg1"/>
                </a:solidFill>
              </a:rPr>
              <a:t>www.podrozestarszegopana.radom,pl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zielonyogrodek.pl/images/media2/26386.JPG"/>
          <p:cNvPicPr>
            <a:picLocks noChangeAspect="1" noChangeArrowheads="1"/>
          </p:cNvPicPr>
          <p:nvPr/>
        </p:nvPicPr>
        <p:blipFill>
          <a:blip r:embed="rId2" cstate="print"/>
          <a:srcRect/>
          <a:stretch>
            <a:fillRect/>
          </a:stretch>
        </p:blipFill>
        <p:spPr bwMode="auto">
          <a:xfrm>
            <a:off x="1" y="-1"/>
            <a:ext cx="9218372" cy="6913779"/>
          </a:xfrm>
          <a:prstGeom prst="rect">
            <a:avLst/>
          </a:prstGeom>
          <a:noFill/>
        </p:spPr>
      </p:pic>
      <p:sp>
        <p:nvSpPr>
          <p:cNvPr id="3" name="pole tekstowe 2"/>
          <p:cNvSpPr txBox="1"/>
          <p:nvPr/>
        </p:nvSpPr>
        <p:spPr>
          <a:xfrm>
            <a:off x="5436096" y="5949280"/>
            <a:ext cx="3707904" cy="246221"/>
          </a:xfrm>
          <a:prstGeom prst="rect">
            <a:avLst/>
          </a:prstGeom>
          <a:noFill/>
        </p:spPr>
        <p:txBody>
          <a:bodyPr wrap="square" rtlCol="0">
            <a:spAutoFit/>
          </a:bodyPr>
          <a:lstStyle/>
          <a:p>
            <a:pPr algn="r"/>
            <a:r>
              <a:rPr lang="pl-PL" sz="1000" dirty="0" smtClean="0">
                <a:solidFill>
                  <a:schemeClr val="bg1"/>
                </a:solidFill>
              </a:rPr>
              <a:t>Źródło: </a:t>
            </a:r>
            <a:r>
              <a:rPr lang="pl-PL" sz="1000" dirty="0" err="1" smtClean="0">
                <a:solidFill>
                  <a:schemeClr val="bg1"/>
                </a:solidFill>
              </a:rPr>
              <a:t>www.zielonyogrodek.pl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g.polskieszlaki.pl/zdjecia/planer_2011_6/14698_bb_1308987259.jpg"/>
          <p:cNvPicPr>
            <a:picLocks noChangeAspect="1" noChangeArrowheads="1"/>
          </p:cNvPicPr>
          <p:nvPr/>
        </p:nvPicPr>
        <p:blipFill>
          <a:blip r:embed="rId2" cstate="print"/>
          <a:srcRect/>
          <a:stretch>
            <a:fillRect/>
          </a:stretch>
        </p:blipFill>
        <p:spPr bwMode="auto">
          <a:xfrm>
            <a:off x="1" y="-1"/>
            <a:ext cx="9192004" cy="6894003"/>
          </a:xfrm>
          <a:prstGeom prst="rect">
            <a:avLst/>
          </a:prstGeom>
          <a:noFill/>
        </p:spPr>
      </p:pic>
      <p:sp>
        <p:nvSpPr>
          <p:cNvPr id="3" name="pole tekstowe 2"/>
          <p:cNvSpPr txBox="1"/>
          <p:nvPr/>
        </p:nvSpPr>
        <p:spPr>
          <a:xfrm>
            <a:off x="179512" y="6381328"/>
            <a:ext cx="1346844" cy="246221"/>
          </a:xfrm>
          <a:prstGeom prst="rect">
            <a:avLst/>
          </a:prstGeom>
          <a:noFill/>
        </p:spPr>
        <p:txBody>
          <a:bodyPr wrap="none" rtlCol="0">
            <a:spAutoFit/>
          </a:bodyPr>
          <a:lstStyle/>
          <a:p>
            <a:r>
              <a:rPr lang="pl-PL" sz="1000" dirty="0" smtClean="0">
                <a:solidFill>
                  <a:schemeClr val="bg1"/>
                </a:solidFill>
              </a:rPr>
              <a:t>źródło: </a:t>
            </a:r>
            <a:r>
              <a:rPr lang="pl-PL" sz="1000" dirty="0" err="1" smtClean="0">
                <a:solidFill>
                  <a:schemeClr val="bg1"/>
                </a:solidFill>
              </a:rPr>
              <a:t>polskieszlaki.pl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https://www.goodpoland.com/images/upload/miejsca/zamek-w-mosznej/src/GoodPoland_Zamek_w_Mosznej_20.jpg"/>
          <p:cNvSpPr>
            <a:spLocks noChangeAspect="1" noChangeArrowheads="1"/>
          </p:cNvSpPr>
          <p:nvPr/>
        </p:nvSpPr>
        <p:spPr bwMode="auto">
          <a:xfrm>
            <a:off x="155575" y="-2376488"/>
            <a:ext cx="8820150" cy="49625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4276" name="AutoShape 4" descr="https://www.goodpoland.com/images/upload/miejsca/zamek-w-mosznej/src/GoodPoland_Zamek_w_Mosznej_20.jpg"/>
          <p:cNvSpPr>
            <a:spLocks noChangeAspect="1" noChangeArrowheads="1"/>
          </p:cNvSpPr>
          <p:nvPr/>
        </p:nvSpPr>
        <p:spPr bwMode="auto">
          <a:xfrm>
            <a:off x="155575" y="-2376488"/>
            <a:ext cx="8820150" cy="4962526"/>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4" name="Obraz 3" descr="GoodPoland_Zamek_w_Mosznej_20.jpg"/>
          <p:cNvPicPr>
            <a:picLocks noChangeAspect="1"/>
          </p:cNvPicPr>
          <p:nvPr/>
        </p:nvPicPr>
        <p:blipFill>
          <a:blip r:embed="rId2" cstate="print"/>
          <a:stretch>
            <a:fillRect/>
          </a:stretch>
        </p:blipFill>
        <p:spPr>
          <a:xfrm>
            <a:off x="0" y="0"/>
            <a:ext cx="9144000" cy="6858000"/>
          </a:xfrm>
          <a:prstGeom prst="rect">
            <a:avLst/>
          </a:prstGeom>
        </p:spPr>
      </p:pic>
      <p:sp>
        <p:nvSpPr>
          <p:cNvPr id="5" name="pole tekstowe 4"/>
          <p:cNvSpPr txBox="1"/>
          <p:nvPr/>
        </p:nvSpPr>
        <p:spPr>
          <a:xfrm>
            <a:off x="7381979" y="0"/>
            <a:ext cx="1762021" cy="246221"/>
          </a:xfrm>
          <a:prstGeom prst="rect">
            <a:avLst/>
          </a:prstGeom>
          <a:noFill/>
        </p:spPr>
        <p:txBody>
          <a:bodyPr wrap="none" rtlCol="0">
            <a:spAutoFit/>
          </a:bodyPr>
          <a:lstStyle/>
          <a:p>
            <a:r>
              <a:rPr lang="pl-PL" sz="1000" dirty="0" smtClean="0">
                <a:solidFill>
                  <a:schemeClr val="bg1"/>
                </a:solidFill>
              </a:rPr>
              <a:t>źródło: </a:t>
            </a:r>
            <a:r>
              <a:rPr lang="pl-PL" sz="1000" dirty="0" err="1" smtClean="0">
                <a:solidFill>
                  <a:schemeClr val="bg1"/>
                </a:solidFill>
              </a:rPr>
              <a:t>www.goodpoland.com</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on z antresol&amp;aogon;, obecnie znajduje si&amp;eogon; tu kawiarnia"/>
          <p:cNvPicPr>
            <a:picLocks noChangeAspect="1" noChangeArrowheads="1"/>
          </p:cNvPicPr>
          <p:nvPr/>
        </p:nvPicPr>
        <p:blipFill>
          <a:blip r:embed="rId2" cstate="print"/>
          <a:srcRect/>
          <a:stretch>
            <a:fillRect/>
          </a:stretch>
        </p:blipFill>
        <p:spPr bwMode="auto">
          <a:xfrm>
            <a:off x="1" y="0"/>
            <a:ext cx="6372200" cy="6858000"/>
          </a:xfrm>
          <a:prstGeom prst="rect">
            <a:avLst/>
          </a:prstGeom>
          <a:noFill/>
        </p:spPr>
      </p:pic>
      <p:sp>
        <p:nvSpPr>
          <p:cNvPr id="5" name="pole tekstowe 4"/>
          <p:cNvSpPr txBox="1"/>
          <p:nvPr/>
        </p:nvSpPr>
        <p:spPr>
          <a:xfrm>
            <a:off x="6588224" y="1556792"/>
            <a:ext cx="2761151" cy="584775"/>
          </a:xfrm>
          <a:prstGeom prst="rect">
            <a:avLst/>
          </a:prstGeom>
          <a:noFill/>
        </p:spPr>
        <p:txBody>
          <a:bodyPr wrap="square" rtlCol="0">
            <a:spAutoFit/>
          </a:bodyPr>
          <a:lstStyle/>
          <a:p>
            <a:r>
              <a:rPr lang="pl-PL" sz="3200" dirty="0" smtClean="0">
                <a:latin typeface="Algerian" pitchFamily="82" charset="0"/>
              </a:rPr>
              <a:t>W</a:t>
            </a:r>
            <a:r>
              <a:rPr lang="pl-PL" sz="3200" dirty="0" smtClean="0"/>
              <a:t>nętrza</a:t>
            </a:r>
            <a:endParaRPr lang="pl-PL" sz="3200" dirty="0">
              <a:latin typeface="Algerian" pitchFamily="82" charset="0"/>
            </a:endParaRPr>
          </a:p>
        </p:txBody>
      </p:sp>
      <p:sp>
        <p:nvSpPr>
          <p:cNvPr id="6" name="pole tekstowe 5"/>
          <p:cNvSpPr txBox="1"/>
          <p:nvPr/>
        </p:nvSpPr>
        <p:spPr>
          <a:xfrm>
            <a:off x="6804248" y="3140968"/>
            <a:ext cx="1370503" cy="584775"/>
          </a:xfrm>
          <a:prstGeom prst="rect">
            <a:avLst/>
          </a:prstGeom>
          <a:noFill/>
        </p:spPr>
        <p:txBody>
          <a:bodyPr wrap="none" rtlCol="0">
            <a:spAutoFit/>
          </a:bodyPr>
          <a:lstStyle/>
          <a:p>
            <a:r>
              <a:rPr lang="pl-PL" sz="3200" dirty="0" smtClean="0">
                <a:latin typeface="Algerian" pitchFamily="82" charset="0"/>
              </a:rPr>
              <a:t>z</a:t>
            </a:r>
            <a:r>
              <a:rPr lang="pl-PL" sz="3200" dirty="0" smtClean="0"/>
              <a:t>amku</a:t>
            </a:r>
            <a:endParaRPr lang="pl-PL" sz="3200" dirty="0">
              <a:latin typeface="Algerian" pitchFamily="82" charset="0"/>
            </a:endParaRPr>
          </a:p>
        </p:txBody>
      </p:sp>
      <p:sp>
        <p:nvSpPr>
          <p:cNvPr id="7" name="pole tekstowe 6"/>
          <p:cNvSpPr txBox="1"/>
          <p:nvPr/>
        </p:nvSpPr>
        <p:spPr>
          <a:xfrm>
            <a:off x="6516216" y="6488668"/>
            <a:ext cx="1329210" cy="246221"/>
          </a:xfrm>
          <a:prstGeom prst="rect">
            <a:avLst/>
          </a:prstGeom>
          <a:noFill/>
        </p:spPr>
        <p:txBody>
          <a:bodyPr wrap="none" rtlCol="0">
            <a:spAutoFit/>
          </a:bodyPr>
          <a:lstStyle/>
          <a:p>
            <a:r>
              <a:rPr lang="pl-PL" sz="1000" dirty="0" smtClean="0"/>
              <a:t>źródło: </a:t>
            </a:r>
            <a:r>
              <a:rPr lang="pl-PL" sz="1000" dirty="0" err="1" smtClean="0"/>
              <a:t>wikipedia.com</a:t>
            </a:r>
            <a:endParaRPr lang="pl-PL"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otograf.opole.pl/wp-content/uploads/2015/01/kawiarnia4.jpg"/>
          <p:cNvPicPr>
            <a:picLocks noChangeAspect="1" noChangeArrowheads="1"/>
          </p:cNvPicPr>
          <p:nvPr/>
        </p:nvPicPr>
        <p:blipFill>
          <a:blip r:embed="rId3" cstate="print"/>
          <a:srcRect/>
          <a:stretch>
            <a:fillRect/>
          </a:stretch>
        </p:blipFill>
        <p:spPr bwMode="auto">
          <a:xfrm>
            <a:off x="0" y="0"/>
            <a:ext cx="9144000" cy="6309320"/>
          </a:xfrm>
          <a:prstGeom prst="rect">
            <a:avLst/>
          </a:prstGeom>
          <a:noFill/>
        </p:spPr>
      </p:pic>
      <p:sp>
        <p:nvSpPr>
          <p:cNvPr id="3" name="pole tekstowe 2"/>
          <p:cNvSpPr txBox="1"/>
          <p:nvPr/>
        </p:nvSpPr>
        <p:spPr>
          <a:xfrm>
            <a:off x="611560" y="6381328"/>
            <a:ext cx="8064896" cy="369332"/>
          </a:xfrm>
          <a:prstGeom prst="rect">
            <a:avLst/>
          </a:prstGeom>
          <a:noFill/>
        </p:spPr>
        <p:txBody>
          <a:bodyPr wrap="square" rtlCol="0">
            <a:spAutoFit/>
          </a:bodyPr>
          <a:lstStyle/>
          <a:p>
            <a:r>
              <a:rPr lang="pl-PL" dirty="0" smtClean="0"/>
              <a:t>Hol główny</a:t>
            </a:r>
            <a:endParaRPr lang="pl-PL" dirty="0"/>
          </a:p>
        </p:txBody>
      </p:sp>
      <p:sp>
        <p:nvSpPr>
          <p:cNvPr id="4" name="pole tekstowe 3"/>
          <p:cNvSpPr txBox="1"/>
          <p:nvPr/>
        </p:nvSpPr>
        <p:spPr>
          <a:xfrm>
            <a:off x="7728228" y="6309320"/>
            <a:ext cx="1415772" cy="246221"/>
          </a:xfrm>
          <a:prstGeom prst="rect">
            <a:avLst/>
          </a:prstGeom>
          <a:noFill/>
        </p:spPr>
        <p:txBody>
          <a:bodyPr wrap="none" rtlCol="0">
            <a:spAutoFit/>
          </a:bodyPr>
          <a:lstStyle/>
          <a:p>
            <a:r>
              <a:rPr lang="pl-PL" sz="1000" dirty="0" smtClean="0"/>
              <a:t>źródło: </a:t>
            </a:r>
            <a:r>
              <a:rPr lang="pl-PL" sz="1000" dirty="0" err="1" smtClean="0"/>
              <a:t>niezlasztuka.net</a:t>
            </a:r>
            <a:endParaRPr lang="pl-PL" sz="1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oszna-zamek.pl/components/com_eventgallery/helpers/image.php?option=com_eventgallery&amp;mode=full&amp;view=resizeimage&amp;folder=Apartamenty&amp;file=pokoje0001.jpg"/>
          <p:cNvPicPr>
            <a:picLocks noChangeAspect="1" noChangeArrowheads="1"/>
          </p:cNvPicPr>
          <p:nvPr/>
        </p:nvPicPr>
        <p:blipFill>
          <a:blip r:embed="rId2" cstate="print"/>
          <a:srcRect/>
          <a:stretch>
            <a:fillRect/>
          </a:stretch>
        </p:blipFill>
        <p:spPr bwMode="auto">
          <a:xfrm>
            <a:off x="0" y="1"/>
            <a:ext cx="9143999" cy="6093296"/>
          </a:xfrm>
          <a:prstGeom prst="rect">
            <a:avLst/>
          </a:prstGeom>
          <a:noFill/>
        </p:spPr>
      </p:pic>
      <p:sp>
        <p:nvSpPr>
          <p:cNvPr id="6" name="pole tekstowe 5"/>
          <p:cNvSpPr txBox="1"/>
          <p:nvPr/>
        </p:nvSpPr>
        <p:spPr>
          <a:xfrm rot="10800000" flipV="1">
            <a:off x="323528" y="6237312"/>
            <a:ext cx="2808312" cy="369332"/>
          </a:xfrm>
          <a:prstGeom prst="rect">
            <a:avLst/>
          </a:prstGeom>
          <a:noFill/>
        </p:spPr>
        <p:txBody>
          <a:bodyPr wrap="square" rtlCol="0">
            <a:spAutoFit/>
          </a:bodyPr>
          <a:lstStyle/>
          <a:p>
            <a:r>
              <a:rPr lang="pl-PL" dirty="0" smtClean="0"/>
              <a:t>Apartament złoty</a:t>
            </a:r>
            <a:endParaRPr lang="pl-PL" dirty="0"/>
          </a:p>
        </p:txBody>
      </p:sp>
      <p:sp>
        <p:nvSpPr>
          <p:cNvPr id="4" name="pole tekstowe 3"/>
          <p:cNvSpPr txBox="1"/>
          <p:nvPr/>
        </p:nvSpPr>
        <p:spPr>
          <a:xfrm>
            <a:off x="8056843" y="6093296"/>
            <a:ext cx="1087157" cy="246221"/>
          </a:xfrm>
          <a:prstGeom prst="rect">
            <a:avLst/>
          </a:prstGeom>
          <a:noFill/>
        </p:spPr>
        <p:txBody>
          <a:bodyPr wrap="none" rtlCol="0">
            <a:spAutoFit/>
          </a:bodyPr>
          <a:lstStyle/>
          <a:p>
            <a:r>
              <a:rPr lang="pl-PL" sz="1000" dirty="0" smtClean="0"/>
              <a:t>źródło: </a:t>
            </a:r>
            <a:r>
              <a:rPr lang="pl-PL" sz="1000" dirty="0" err="1" smtClean="0"/>
              <a:t>mydeal.pl</a:t>
            </a:r>
            <a:endParaRPr lang="pl-PL"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d/d2/Zamek_w_Mosznej_%C5%82adny.jpg"/>
          <p:cNvPicPr>
            <a:picLocks noChangeAspect="1" noChangeArrowheads="1"/>
          </p:cNvPicPr>
          <p:nvPr/>
        </p:nvPicPr>
        <p:blipFill>
          <a:blip r:embed="rId2" cstate="print"/>
          <a:srcRect/>
          <a:stretch>
            <a:fillRect/>
          </a:stretch>
        </p:blipFill>
        <p:spPr bwMode="auto">
          <a:xfrm>
            <a:off x="0" y="0"/>
            <a:ext cx="9144000" cy="5370834"/>
          </a:xfrm>
          <a:prstGeom prst="rect">
            <a:avLst/>
          </a:prstGeom>
          <a:noFill/>
        </p:spPr>
      </p:pic>
      <p:sp>
        <p:nvSpPr>
          <p:cNvPr id="5" name="pole tekstowe 4"/>
          <p:cNvSpPr txBox="1"/>
          <p:nvPr/>
        </p:nvSpPr>
        <p:spPr>
          <a:xfrm>
            <a:off x="179512" y="5517232"/>
            <a:ext cx="8964488" cy="1538883"/>
          </a:xfrm>
          <a:prstGeom prst="rect">
            <a:avLst/>
          </a:prstGeom>
          <a:noFill/>
        </p:spPr>
        <p:txBody>
          <a:bodyPr wrap="square" rtlCol="0">
            <a:spAutoFit/>
          </a:bodyPr>
          <a:lstStyle/>
          <a:p>
            <a:r>
              <a:rPr lang="pl-PL" sz="2000" b="1" dirty="0" smtClean="0"/>
              <a:t>Pałac w </a:t>
            </a:r>
            <a:r>
              <a:rPr lang="pl-PL" sz="2000" b="1" dirty="0" err="1" smtClean="0"/>
              <a:t>Mosznej</a:t>
            </a:r>
            <a:r>
              <a:rPr lang="pl-PL" sz="2000" dirty="0" smtClean="0"/>
              <a:t> (</a:t>
            </a:r>
            <a:r>
              <a:rPr lang="pl-PL" sz="2000" dirty="0" err="1" smtClean="0"/>
              <a:t>niem</a:t>
            </a:r>
            <a:r>
              <a:rPr lang="pl-PL" sz="2000" dirty="0" smtClean="0"/>
              <a:t>. </a:t>
            </a:r>
            <a:r>
              <a:rPr lang="pl-PL" sz="2000" i="1" dirty="0" err="1" smtClean="0"/>
              <a:t>Schloß</a:t>
            </a:r>
            <a:r>
              <a:rPr lang="pl-PL" sz="2000" i="1" dirty="0" smtClean="0"/>
              <a:t> </a:t>
            </a:r>
            <a:r>
              <a:rPr lang="pl-PL" sz="2000" i="1" dirty="0" err="1" smtClean="0"/>
              <a:t>Moschen</a:t>
            </a:r>
            <a:r>
              <a:rPr lang="pl-PL" sz="2000" i="1" dirty="0" smtClean="0"/>
              <a:t>. </a:t>
            </a:r>
            <a:r>
              <a:rPr lang="pl-PL" sz="2000" i="1" dirty="0" err="1" smtClean="0"/>
              <a:t>Die</a:t>
            </a:r>
            <a:r>
              <a:rPr lang="pl-PL" sz="2000" i="1" dirty="0" smtClean="0"/>
              <a:t> </a:t>
            </a:r>
            <a:r>
              <a:rPr lang="pl-PL" sz="2000" i="1" dirty="0" err="1" smtClean="0"/>
              <a:t>Residenz</a:t>
            </a:r>
            <a:r>
              <a:rPr lang="pl-PL" sz="2000" i="1" dirty="0" smtClean="0"/>
              <a:t> der </a:t>
            </a:r>
            <a:r>
              <a:rPr lang="pl-PL" sz="2000" i="1" dirty="0" err="1" smtClean="0"/>
              <a:t>Thiele-Winckler</a:t>
            </a:r>
            <a:r>
              <a:rPr lang="pl-PL" sz="2000" dirty="0" smtClean="0"/>
              <a:t>) – zabytkowa rezydencja położona we wsi Moszna, w województwie opolskim. Jest jednym z najbardziej znanych obiektów zabytkowych na ziemi opolskiej. Od 1866 do 1945 roku był rezydencją śląskiego rodu </a:t>
            </a:r>
            <a:r>
              <a:rPr lang="pl-PL" sz="2000" dirty="0" err="1" smtClean="0"/>
              <a:t>Tiele-Wincklerów</a:t>
            </a:r>
            <a:r>
              <a:rPr lang="pl-PL" sz="2000" dirty="0" smtClean="0"/>
              <a:t> .</a:t>
            </a:r>
            <a:endParaRPr lang="pl-PL" sz="1400" dirty="0" smtClean="0"/>
          </a:p>
          <a:p>
            <a:endParaRPr lang="pl-PL" sz="1400" dirty="0"/>
          </a:p>
        </p:txBody>
      </p:sp>
      <p:sp>
        <p:nvSpPr>
          <p:cNvPr id="4" name="pole tekstowe 3"/>
          <p:cNvSpPr txBox="1"/>
          <p:nvPr/>
        </p:nvSpPr>
        <p:spPr>
          <a:xfrm>
            <a:off x="6228184" y="5373216"/>
            <a:ext cx="2915816" cy="246221"/>
          </a:xfrm>
          <a:prstGeom prst="rect">
            <a:avLst/>
          </a:prstGeom>
          <a:noFill/>
        </p:spPr>
        <p:txBody>
          <a:bodyPr wrap="square" rtlCol="0">
            <a:spAutoFit/>
          </a:bodyPr>
          <a:lstStyle/>
          <a:p>
            <a:pPr algn="ctr"/>
            <a:r>
              <a:rPr lang="pl-PL" sz="1000" dirty="0" smtClean="0"/>
              <a:t>źródło:  </a:t>
            </a:r>
            <a:r>
              <a:rPr lang="pl-PL" sz="1000" dirty="0" err="1" smtClean="0"/>
              <a:t>www.wikipedia.com</a:t>
            </a:r>
            <a:endParaRPr lang="pl-PL"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fotograf.opole.pl/wp-content/uploads/2015/01/apartament_bialy3.jpg"/>
          <p:cNvPicPr>
            <a:picLocks noChangeAspect="1" noChangeArrowheads="1"/>
          </p:cNvPicPr>
          <p:nvPr/>
        </p:nvPicPr>
        <p:blipFill>
          <a:blip r:embed="rId2" cstate="print"/>
          <a:srcRect/>
          <a:stretch>
            <a:fillRect/>
          </a:stretch>
        </p:blipFill>
        <p:spPr bwMode="auto">
          <a:xfrm>
            <a:off x="0" y="0"/>
            <a:ext cx="9253738" cy="6309320"/>
          </a:xfrm>
          <a:prstGeom prst="rect">
            <a:avLst/>
          </a:prstGeom>
          <a:noFill/>
        </p:spPr>
      </p:pic>
      <p:sp>
        <p:nvSpPr>
          <p:cNvPr id="3" name="pole tekstowe 2"/>
          <p:cNvSpPr txBox="1"/>
          <p:nvPr/>
        </p:nvSpPr>
        <p:spPr>
          <a:xfrm>
            <a:off x="467544" y="6488668"/>
            <a:ext cx="1872208" cy="369332"/>
          </a:xfrm>
          <a:prstGeom prst="rect">
            <a:avLst/>
          </a:prstGeom>
          <a:noFill/>
        </p:spPr>
        <p:txBody>
          <a:bodyPr wrap="square" rtlCol="0">
            <a:spAutoFit/>
          </a:bodyPr>
          <a:lstStyle/>
          <a:p>
            <a:r>
              <a:rPr lang="pl-PL" dirty="0" smtClean="0"/>
              <a:t>Apartament</a:t>
            </a:r>
            <a:endParaRPr lang="pl-PL" dirty="0"/>
          </a:p>
        </p:txBody>
      </p:sp>
      <p:sp>
        <p:nvSpPr>
          <p:cNvPr id="4" name="pole tekstowe 3"/>
          <p:cNvSpPr txBox="1"/>
          <p:nvPr/>
        </p:nvSpPr>
        <p:spPr>
          <a:xfrm>
            <a:off x="7689756" y="6309320"/>
            <a:ext cx="1454244" cy="246221"/>
          </a:xfrm>
          <a:prstGeom prst="rect">
            <a:avLst/>
          </a:prstGeom>
          <a:noFill/>
        </p:spPr>
        <p:txBody>
          <a:bodyPr wrap="none" rtlCol="0">
            <a:spAutoFit/>
          </a:bodyPr>
          <a:lstStyle/>
          <a:p>
            <a:r>
              <a:rPr lang="pl-PL" sz="1000" dirty="0" smtClean="0"/>
              <a:t>źródło: </a:t>
            </a:r>
            <a:r>
              <a:rPr lang="pl-PL" sz="1000" dirty="0" err="1" smtClean="0"/>
              <a:t>fotograf.opole.pl</a:t>
            </a:r>
            <a:endParaRPr lang="pl-PL" sz="1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www.fotograf.opole.pl/wp-content/uploads/2015/01/biblioteka1.jpg"/>
          <p:cNvPicPr>
            <a:picLocks noChangeAspect="1" noChangeArrowheads="1"/>
          </p:cNvPicPr>
          <p:nvPr/>
        </p:nvPicPr>
        <p:blipFill>
          <a:blip r:embed="rId2" cstate="print"/>
          <a:srcRect/>
          <a:stretch>
            <a:fillRect/>
          </a:stretch>
        </p:blipFill>
        <p:spPr bwMode="auto">
          <a:xfrm>
            <a:off x="-1082" y="188640"/>
            <a:ext cx="9145082" cy="6021288"/>
          </a:xfrm>
          <a:prstGeom prst="rect">
            <a:avLst/>
          </a:prstGeom>
          <a:noFill/>
        </p:spPr>
      </p:pic>
      <p:sp>
        <p:nvSpPr>
          <p:cNvPr id="3" name="pole tekstowe 2"/>
          <p:cNvSpPr txBox="1"/>
          <p:nvPr/>
        </p:nvSpPr>
        <p:spPr>
          <a:xfrm>
            <a:off x="395536" y="6309320"/>
            <a:ext cx="4176464" cy="369332"/>
          </a:xfrm>
          <a:prstGeom prst="rect">
            <a:avLst/>
          </a:prstGeom>
          <a:noFill/>
        </p:spPr>
        <p:txBody>
          <a:bodyPr wrap="square" rtlCol="0">
            <a:spAutoFit/>
          </a:bodyPr>
          <a:lstStyle/>
          <a:p>
            <a:r>
              <a:rPr lang="pl-PL" dirty="0" smtClean="0"/>
              <a:t>Sala koncertowa</a:t>
            </a:r>
            <a:endParaRPr lang="pl-PL" dirty="0"/>
          </a:p>
        </p:txBody>
      </p:sp>
      <p:sp>
        <p:nvSpPr>
          <p:cNvPr id="4" name="pole tekstowe 3"/>
          <p:cNvSpPr txBox="1"/>
          <p:nvPr/>
        </p:nvSpPr>
        <p:spPr>
          <a:xfrm>
            <a:off x="7712198" y="6237312"/>
            <a:ext cx="1431802" cy="246221"/>
          </a:xfrm>
          <a:prstGeom prst="rect">
            <a:avLst/>
          </a:prstGeom>
          <a:noFill/>
        </p:spPr>
        <p:txBody>
          <a:bodyPr wrap="none" rtlCol="0">
            <a:spAutoFit/>
          </a:bodyPr>
          <a:lstStyle/>
          <a:p>
            <a:r>
              <a:rPr lang="pl-PL" sz="1000" dirty="0" smtClean="0"/>
              <a:t>źródło: </a:t>
            </a:r>
            <a:r>
              <a:rPr lang="pl-PL" sz="1000" dirty="0" err="1" smtClean="0"/>
              <a:t>bankfoto.com.pl</a:t>
            </a:r>
            <a:endParaRPr lang="pl-PL"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upload.wikimedia.org/wikipedia/commons/1/16/Moszna_jadalnia.JPG"/>
          <p:cNvPicPr>
            <a:picLocks noChangeAspect="1" noChangeArrowheads="1"/>
          </p:cNvPicPr>
          <p:nvPr/>
        </p:nvPicPr>
        <p:blipFill>
          <a:blip r:embed="rId2" cstate="print"/>
          <a:srcRect/>
          <a:stretch>
            <a:fillRect/>
          </a:stretch>
        </p:blipFill>
        <p:spPr bwMode="auto">
          <a:xfrm>
            <a:off x="-37019" y="-171400"/>
            <a:ext cx="9181019" cy="6120680"/>
          </a:xfrm>
          <a:prstGeom prst="rect">
            <a:avLst/>
          </a:prstGeom>
          <a:noFill/>
        </p:spPr>
      </p:pic>
      <p:sp>
        <p:nvSpPr>
          <p:cNvPr id="7" name="pole tekstowe 6"/>
          <p:cNvSpPr txBox="1"/>
          <p:nvPr/>
        </p:nvSpPr>
        <p:spPr>
          <a:xfrm>
            <a:off x="395536" y="6165304"/>
            <a:ext cx="3384376" cy="369332"/>
          </a:xfrm>
          <a:prstGeom prst="rect">
            <a:avLst/>
          </a:prstGeom>
          <a:noFill/>
        </p:spPr>
        <p:txBody>
          <a:bodyPr wrap="square" rtlCol="0">
            <a:spAutoFit/>
          </a:bodyPr>
          <a:lstStyle/>
          <a:p>
            <a:r>
              <a:rPr lang="pl-PL" dirty="0" smtClean="0"/>
              <a:t>Jadalnia, w głębi oranżeria</a:t>
            </a:r>
            <a:endParaRPr lang="pl-PL" dirty="0"/>
          </a:p>
        </p:txBody>
      </p:sp>
      <p:sp>
        <p:nvSpPr>
          <p:cNvPr id="4" name="pole tekstowe 3"/>
          <p:cNvSpPr txBox="1"/>
          <p:nvPr/>
        </p:nvSpPr>
        <p:spPr>
          <a:xfrm>
            <a:off x="7740352" y="5949280"/>
            <a:ext cx="1200970" cy="246221"/>
          </a:xfrm>
          <a:prstGeom prst="rect">
            <a:avLst/>
          </a:prstGeom>
          <a:noFill/>
        </p:spPr>
        <p:txBody>
          <a:bodyPr wrap="none" rtlCol="0">
            <a:spAutoFit/>
          </a:bodyPr>
          <a:lstStyle/>
          <a:p>
            <a:r>
              <a:rPr lang="pl-PL" sz="1000" dirty="0" smtClean="0"/>
              <a:t>źródło: </a:t>
            </a:r>
            <a:r>
              <a:rPr lang="pl-PL" sz="1000" dirty="0" err="1" smtClean="0"/>
              <a:t>wikipedia.pl</a:t>
            </a:r>
            <a:endParaRPr lang="pl-PL" sz="1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socialtravel.pl/wp-content/uploads/2013/10/wn%C4%99trze-zamku-ksi%C4%85%C5%BC.jpg"/>
          <p:cNvPicPr>
            <a:picLocks noChangeAspect="1" noChangeArrowheads="1"/>
          </p:cNvPicPr>
          <p:nvPr/>
        </p:nvPicPr>
        <p:blipFill>
          <a:blip r:embed="rId2" cstate="print"/>
          <a:srcRect/>
          <a:stretch>
            <a:fillRect/>
          </a:stretch>
        </p:blipFill>
        <p:spPr bwMode="auto">
          <a:xfrm>
            <a:off x="0" y="-747464"/>
            <a:ext cx="9144000" cy="6858000"/>
          </a:xfrm>
          <a:prstGeom prst="rect">
            <a:avLst/>
          </a:prstGeom>
          <a:noFill/>
        </p:spPr>
      </p:pic>
      <p:sp>
        <p:nvSpPr>
          <p:cNvPr id="3" name="pole tekstowe 2"/>
          <p:cNvSpPr txBox="1"/>
          <p:nvPr/>
        </p:nvSpPr>
        <p:spPr>
          <a:xfrm>
            <a:off x="395536" y="6309320"/>
            <a:ext cx="5400600" cy="400110"/>
          </a:xfrm>
          <a:prstGeom prst="rect">
            <a:avLst/>
          </a:prstGeom>
          <a:noFill/>
        </p:spPr>
        <p:txBody>
          <a:bodyPr wrap="square" rtlCol="0">
            <a:spAutoFit/>
          </a:bodyPr>
          <a:lstStyle/>
          <a:p>
            <a:r>
              <a:rPr lang="pl-PL" sz="2000" dirty="0" smtClean="0"/>
              <a:t>Sala kominkowa</a:t>
            </a:r>
            <a:endParaRPr lang="pl-PL" sz="2000" dirty="0"/>
          </a:p>
        </p:txBody>
      </p:sp>
      <p:sp>
        <p:nvSpPr>
          <p:cNvPr id="4" name="pole tekstowe 3"/>
          <p:cNvSpPr txBox="1"/>
          <p:nvPr/>
        </p:nvSpPr>
        <p:spPr>
          <a:xfrm>
            <a:off x="7809980" y="6093296"/>
            <a:ext cx="1334020" cy="246221"/>
          </a:xfrm>
          <a:prstGeom prst="rect">
            <a:avLst/>
          </a:prstGeom>
          <a:noFill/>
        </p:spPr>
        <p:txBody>
          <a:bodyPr wrap="none" rtlCol="0">
            <a:spAutoFit/>
          </a:bodyPr>
          <a:lstStyle/>
          <a:p>
            <a:r>
              <a:rPr lang="pl-PL" sz="1000" dirty="0" smtClean="0"/>
              <a:t>źródło: </a:t>
            </a:r>
            <a:r>
              <a:rPr lang="pl-PL" sz="1000" dirty="0" err="1" smtClean="0"/>
              <a:t>szopen-tour.pl</a:t>
            </a:r>
            <a:endParaRPr lang="pl-PL" sz="1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Zamek Moszna (41)"/>
          <p:cNvPicPr>
            <a:picLocks noChangeAspect="1" noChangeArrowheads="1"/>
          </p:cNvPicPr>
          <p:nvPr/>
        </p:nvPicPr>
        <p:blipFill>
          <a:blip r:embed="rId2" cstate="print"/>
          <a:srcRect/>
          <a:stretch>
            <a:fillRect/>
          </a:stretch>
        </p:blipFill>
        <p:spPr bwMode="auto">
          <a:xfrm>
            <a:off x="0" y="0"/>
            <a:ext cx="9144000" cy="6161957"/>
          </a:xfrm>
          <a:prstGeom prst="rect">
            <a:avLst/>
          </a:prstGeom>
          <a:noFill/>
        </p:spPr>
      </p:pic>
      <p:sp>
        <p:nvSpPr>
          <p:cNvPr id="3" name="pole tekstowe 2"/>
          <p:cNvSpPr txBox="1"/>
          <p:nvPr/>
        </p:nvSpPr>
        <p:spPr>
          <a:xfrm>
            <a:off x="179512" y="6309320"/>
            <a:ext cx="2664296" cy="400110"/>
          </a:xfrm>
          <a:prstGeom prst="rect">
            <a:avLst/>
          </a:prstGeom>
          <a:noFill/>
        </p:spPr>
        <p:txBody>
          <a:bodyPr wrap="square" rtlCol="0">
            <a:spAutoFit/>
          </a:bodyPr>
          <a:lstStyle/>
          <a:p>
            <a:r>
              <a:rPr lang="pl-PL" sz="2000" dirty="0" smtClean="0"/>
              <a:t>Biblioteka pałacowa</a:t>
            </a:r>
            <a:endParaRPr lang="pl-PL" sz="2000" dirty="0"/>
          </a:p>
        </p:txBody>
      </p:sp>
      <p:sp>
        <p:nvSpPr>
          <p:cNvPr id="4" name="pole tekstowe 3"/>
          <p:cNvSpPr txBox="1"/>
          <p:nvPr/>
        </p:nvSpPr>
        <p:spPr>
          <a:xfrm>
            <a:off x="7454114" y="6165304"/>
            <a:ext cx="1689886" cy="246221"/>
          </a:xfrm>
          <a:prstGeom prst="rect">
            <a:avLst/>
          </a:prstGeom>
          <a:noFill/>
        </p:spPr>
        <p:txBody>
          <a:bodyPr wrap="none" rtlCol="0">
            <a:spAutoFit/>
          </a:bodyPr>
          <a:lstStyle/>
          <a:p>
            <a:r>
              <a:rPr lang="pl-PL" sz="1000" dirty="0" smtClean="0"/>
              <a:t>źródło: </a:t>
            </a:r>
            <a:r>
              <a:rPr lang="pl-PL" sz="1000" dirty="0" err="1" smtClean="0"/>
              <a:t>rodzinna-turystyka.pl</a:t>
            </a:r>
            <a:endParaRPr lang="pl-PL" sz="1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i262.photobucket.com/albums/ii111/wkraj/wkraj007/Chelmsko20.jpg"/>
          <p:cNvPicPr>
            <a:picLocks noChangeAspect="1" noChangeArrowheads="1"/>
          </p:cNvPicPr>
          <p:nvPr/>
        </p:nvPicPr>
        <p:blipFill>
          <a:blip r:embed="rId2" cstate="print"/>
          <a:srcRect/>
          <a:stretch>
            <a:fillRect/>
          </a:stretch>
        </p:blipFill>
        <p:spPr bwMode="auto">
          <a:xfrm>
            <a:off x="0" y="-603448"/>
            <a:ext cx="9144000" cy="6858000"/>
          </a:xfrm>
          <a:prstGeom prst="rect">
            <a:avLst/>
          </a:prstGeom>
          <a:noFill/>
        </p:spPr>
      </p:pic>
      <p:sp>
        <p:nvSpPr>
          <p:cNvPr id="3" name="pole tekstowe 2"/>
          <p:cNvSpPr txBox="1"/>
          <p:nvPr/>
        </p:nvSpPr>
        <p:spPr>
          <a:xfrm>
            <a:off x="395536" y="6309320"/>
            <a:ext cx="3168352" cy="400110"/>
          </a:xfrm>
          <a:prstGeom prst="rect">
            <a:avLst/>
          </a:prstGeom>
          <a:noFill/>
        </p:spPr>
        <p:txBody>
          <a:bodyPr wrap="square" rtlCol="0">
            <a:spAutoFit/>
          </a:bodyPr>
          <a:lstStyle/>
          <a:p>
            <a:r>
              <a:rPr lang="pl-PL" sz="2000" dirty="0" smtClean="0"/>
              <a:t>Kaplica pałacowa</a:t>
            </a:r>
            <a:endParaRPr lang="pl-PL" sz="2000" dirty="0"/>
          </a:p>
        </p:txBody>
      </p:sp>
      <p:sp>
        <p:nvSpPr>
          <p:cNvPr id="4" name="pole tekstowe 3"/>
          <p:cNvSpPr txBox="1"/>
          <p:nvPr/>
        </p:nvSpPr>
        <p:spPr>
          <a:xfrm>
            <a:off x="7112675" y="6237312"/>
            <a:ext cx="2031325" cy="246221"/>
          </a:xfrm>
          <a:prstGeom prst="rect">
            <a:avLst/>
          </a:prstGeom>
          <a:noFill/>
        </p:spPr>
        <p:txBody>
          <a:bodyPr wrap="none" rtlCol="0">
            <a:spAutoFit/>
          </a:bodyPr>
          <a:lstStyle/>
          <a:p>
            <a:r>
              <a:rPr lang="pl-PL" sz="1000" dirty="0" smtClean="0"/>
              <a:t>źródło: </a:t>
            </a:r>
            <a:r>
              <a:rPr lang="pl-PL" sz="1000" dirty="0" err="1" smtClean="0"/>
              <a:t>fotowycieczki.blogspot.com</a:t>
            </a:r>
            <a:endParaRPr lang="pl-PL" sz="1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fotoslub.opole.pl/blog/wp-content/uploads/2013/09/zamek-moszna.jpg"/>
          <p:cNvPicPr>
            <a:picLocks noChangeAspect="1" noChangeArrowheads="1"/>
          </p:cNvPicPr>
          <p:nvPr/>
        </p:nvPicPr>
        <p:blipFill>
          <a:blip r:embed="rId2" cstate="print"/>
          <a:srcRect/>
          <a:stretch>
            <a:fillRect/>
          </a:stretch>
        </p:blipFill>
        <p:spPr bwMode="auto">
          <a:xfrm>
            <a:off x="0" y="-315416"/>
            <a:ext cx="9144000" cy="6088196"/>
          </a:xfrm>
          <a:prstGeom prst="rect">
            <a:avLst/>
          </a:prstGeom>
          <a:noFill/>
        </p:spPr>
      </p:pic>
      <p:sp>
        <p:nvSpPr>
          <p:cNvPr id="6" name="pole tekstowe 5"/>
          <p:cNvSpPr txBox="1"/>
          <p:nvPr/>
        </p:nvSpPr>
        <p:spPr>
          <a:xfrm>
            <a:off x="539552" y="5780782"/>
            <a:ext cx="8208912" cy="1015663"/>
          </a:xfrm>
          <a:prstGeom prst="rect">
            <a:avLst/>
          </a:prstGeom>
          <a:noFill/>
        </p:spPr>
        <p:txBody>
          <a:bodyPr wrap="square" rtlCol="0">
            <a:spAutoFit/>
          </a:bodyPr>
          <a:lstStyle/>
          <a:p>
            <a:r>
              <a:rPr lang="pl-PL" sz="2000" dirty="0" smtClean="0">
                <a:latin typeface="Algerian" pitchFamily="82" charset="0"/>
              </a:rPr>
              <a:t>W</a:t>
            </a:r>
            <a:r>
              <a:rPr lang="pl-PL" sz="2000" dirty="0" smtClean="0"/>
              <a:t> zamku odbywają się też różne imprezy okolicznościowe takie jak przedstawienia </a:t>
            </a:r>
            <a:r>
              <a:rPr lang="pl-PL" sz="2000" dirty="0" err="1" smtClean="0"/>
              <a:t>teatralne,koncerty</a:t>
            </a:r>
            <a:r>
              <a:rPr lang="pl-PL" sz="2000" dirty="0" smtClean="0"/>
              <a:t>, wystawy, zielone szkoły czy sesje zdjęciowe i wesela.</a:t>
            </a:r>
            <a:endParaRPr lang="pl-PL" sz="2000" dirty="0">
              <a:latin typeface="Algerian" pitchFamily="82" charset="0"/>
            </a:endParaRPr>
          </a:p>
        </p:txBody>
      </p:sp>
      <p:sp>
        <p:nvSpPr>
          <p:cNvPr id="4" name="pole tekstowe 3"/>
          <p:cNvSpPr txBox="1"/>
          <p:nvPr/>
        </p:nvSpPr>
        <p:spPr>
          <a:xfrm>
            <a:off x="7236296" y="404664"/>
            <a:ext cx="1781257" cy="246221"/>
          </a:xfrm>
          <a:prstGeom prst="rect">
            <a:avLst/>
          </a:prstGeom>
          <a:noFill/>
        </p:spPr>
        <p:txBody>
          <a:bodyPr wrap="none" rtlCol="0">
            <a:spAutoFit/>
          </a:bodyPr>
          <a:lstStyle/>
          <a:p>
            <a:r>
              <a:rPr lang="pl-PL" sz="1000" dirty="0" smtClean="0">
                <a:solidFill>
                  <a:schemeClr val="bg1"/>
                </a:solidFill>
              </a:rPr>
              <a:t>źródło: </a:t>
            </a:r>
            <a:r>
              <a:rPr lang="pl-PL" sz="1000" dirty="0" err="1" smtClean="0">
                <a:solidFill>
                  <a:schemeClr val="bg1"/>
                </a:solidFill>
              </a:rPr>
              <a:t>www.fotoclub.opole.pl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descr="https://encrypted-tbn1.gstatic.com/images?q=tbn:ANd9GcQ5k-jWl_9rtjoFSsjN1e9Lf0Om5w_l6388UNKanD8h5eryZCL1w_q880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5844" name="Picture 4" descr="http://swietliste.pl/wp-content/uploads/2010/07/swietliste-fotografia-slubna-bydgoszcz-zamek-moszna-fotografujemy-emocje-948x534.jpg"/>
          <p:cNvPicPr>
            <a:picLocks noChangeAspect="1" noChangeArrowheads="1"/>
          </p:cNvPicPr>
          <p:nvPr/>
        </p:nvPicPr>
        <p:blipFill>
          <a:blip r:embed="rId2" cstate="print"/>
          <a:srcRect/>
          <a:stretch>
            <a:fillRect/>
          </a:stretch>
        </p:blipFill>
        <p:spPr bwMode="auto">
          <a:xfrm>
            <a:off x="-11464" y="0"/>
            <a:ext cx="9155464" cy="6858000"/>
          </a:xfrm>
          <a:prstGeom prst="rect">
            <a:avLst/>
          </a:prstGeom>
          <a:noFill/>
        </p:spPr>
      </p:pic>
      <p:sp>
        <p:nvSpPr>
          <p:cNvPr id="7" name="pole tekstowe 6"/>
          <p:cNvSpPr txBox="1"/>
          <p:nvPr/>
        </p:nvSpPr>
        <p:spPr>
          <a:xfrm flipV="1">
            <a:off x="179512" y="-369332"/>
            <a:ext cx="14977664" cy="369332"/>
          </a:xfrm>
          <a:prstGeom prst="rect">
            <a:avLst/>
          </a:prstGeom>
          <a:noFill/>
        </p:spPr>
        <p:txBody>
          <a:bodyPr wrap="square" rtlCol="0">
            <a:spAutoFit/>
          </a:bodyPr>
          <a:lstStyle/>
          <a:p>
            <a:r>
              <a:rPr lang="pl-PL" dirty="0" smtClean="0"/>
              <a:t>Sesja zdjęciowa</a:t>
            </a:r>
            <a:endParaRPr lang="pl-PL" dirty="0"/>
          </a:p>
        </p:txBody>
      </p:sp>
      <p:sp>
        <p:nvSpPr>
          <p:cNvPr id="5" name="pole tekstowe 4"/>
          <p:cNvSpPr txBox="1"/>
          <p:nvPr/>
        </p:nvSpPr>
        <p:spPr>
          <a:xfrm>
            <a:off x="4067944" y="0"/>
            <a:ext cx="2076209" cy="246221"/>
          </a:xfrm>
          <a:prstGeom prst="rect">
            <a:avLst/>
          </a:prstGeom>
          <a:noFill/>
        </p:spPr>
        <p:txBody>
          <a:bodyPr wrap="none" rtlCol="0">
            <a:spAutoFit/>
          </a:bodyPr>
          <a:lstStyle/>
          <a:p>
            <a:r>
              <a:rPr lang="pl-PL" sz="1000" dirty="0" smtClean="0">
                <a:solidFill>
                  <a:schemeClr val="bg1"/>
                </a:solidFill>
              </a:rPr>
              <a:t>źródło: </a:t>
            </a:r>
            <a:r>
              <a:rPr lang="pl-PL" sz="1000" dirty="0" err="1" smtClean="0">
                <a:solidFill>
                  <a:schemeClr val="bg1"/>
                </a:solidFill>
              </a:rPr>
              <a:t>fotografialubna.bydgoszcz.pl</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fotograf-slubny.biz/portfolio/ania_pawel_blog/071-IMG_8881.jpg"/>
          <p:cNvPicPr>
            <a:picLocks noChangeAspect="1" noChangeArrowheads="1"/>
          </p:cNvPicPr>
          <p:nvPr/>
        </p:nvPicPr>
        <p:blipFill>
          <a:blip r:embed="rId2" cstate="print"/>
          <a:srcRect/>
          <a:stretch>
            <a:fillRect/>
          </a:stretch>
        </p:blipFill>
        <p:spPr bwMode="auto">
          <a:xfrm>
            <a:off x="0" y="0"/>
            <a:ext cx="9117687" cy="6858000"/>
          </a:xfrm>
          <a:prstGeom prst="rect">
            <a:avLst/>
          </a:prstGeom>
          <a:noFill/>
        </p:spPr>
      </p:pic>
      <p:sp>
        <p:nvSpPr>
          <p:cNvPr id="4" name="pole tekstowe 3"/>
          <p:cNvSpPr txBox="1"/>
          <p:nvPr/>
        </p:nvSpPr>
        <p:spPr>
          <a:xfrm flipH="1">
            <a:off x="6911752" y="6381328"/>
            <a:ext cx="2232248" cy="276999"/>
          </a:xfrm>
          <a:prstGeom prst="rect">
            <a:avLst/>
          </a:prstGeom>
          <a:noFill/>
        </p:spPr>
        <p:txBody>
          <a:bodyPr wrap="square" rtlCol="0">
            <a:spAutoFit/>
          </a:bodyPr>
          <a:lstStyle/>
          <a:p>
            <a:r>
              <a:rPr lang="pl-PL" sz="1200" dirty="0" smtClean="0">
                <a:solidFill>
                  <a:srgbClr val="FFFF00"/>
                </a:solidFill>
              </a:rPr>
              <a:t>Wykorzystano zasoby Internetu</a:t>
            </a:r>
            <a:endParaRPr lang="pl-PL" sz="1200" dirty="0">
              <a:solidFill>
                <a:srgbClr val="FFFF00"/>
              </a:solidFill>
            </a:endParaRPr>
          </a:p>
        </p:txBody>
      </p:sp>
      <p:sp>
        <p:nvSpPr>
          <p:cNvPr id="6" name="pole tekstowe 5"/>
          <p:cNvSpPr txBox="1"/>
          <p:nvPr/>
        </p:nvSpPr>
        <p:spPr>
          <a:xfrm>
            <a:off x="395536" y="6334780"/>
            <a:ext cx="1555234" cy="523220"/>
          </a:xfrm>
          <a:prstGeom prst="rect">
            <a:avLst/>
          </a:prstGeom>
          <a:noFill/>
        </p:spPr>
        <p:txBody>
          <a:bodyPr wrap="none" rtlCol="0">
            <a:spAutoFit/>
          </a:bodyPr>
          <a:lstStyle/>
          <a:p>
            <a:r>
              <a:rPr lang="pl-PL" dirty="0" smtClean="0"/>
              <a:t/>
            </a:r>
            <a:br>
              <a:rPr lang="pl-PL" dirty="0" smtClean="0"/>
            </a:br>
            <a:r>
              <a:rPr lang="pl-PL" sz="1000" dirty="0" smtClean="0">
                <a:solidFill>
                  <a:schemeClr val="bg1"/>
                </a:solidFill>
              </a:rPr>
              <a:t>źródło: </a:t>
            </a:r>
            <a:r>
              <a:rPr lang="pl-PL" sz="1000" dirty="0" err="1" smtClean="0">
                <a:solidFill>
                  <a:schemeClr val="bg1"/>
                </a:solidFill>
              </a:rPr>
              <a:t>fotograf-slubny.biz</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lh6.ggpht.com/-TQHvfuTq0GM/UUGKKU_7bDI/AAAAAAAAF5o/pJXKFizsVVY/Moszna.jpg?imgmax=912"/>
          <p:cNvPicPr>
            <a:picLocks noChangeAspect="1" noChangeArrowheads="1"/>
          </p:cNvPicPr>
          <p:nvPr/>
        </p:nvPicPr>
        <p:blipFill>
          <a:blip r:embed="rId2" cstate="print"/>
          <a:srcRect/>
          <a:stretch>
            <a:fillRect/>
          </a:stretch>
        </p:blipFill>
        <p:spPr bwMode="auto">
          <a:xfrm>
            <a:off x="0" y="0"/>
            <a:ext cx="9144000" cy="6309320"/>
          </a:xfrm>
          <a:prstGeom prst="rect">
            <a:avLst/>
          </a:prstGeom>
          <a:noFill/>
        </p:spPr>
      </p:pic>
      <p:sp>
        <p:nvSpPr>
          <p:cNvPr id="7" name="pole tekstowe 6"/>
          <p:cNvSpPr txBox="1"/>
          <p:nvPr/>
        </p:nvSpPr>
        <p:spPr>
          <a:xfrm>
            <a:off x="179512" y="6453336"/>
            <a:ext cx="3248582" cy="369332"/>
          </a:xfrm>
          <a:prstGeom prst="rect">
            <a:avLst/>
          </a:prstGeom>
          <a:noFill/>
        </p:spPr>
        <p:txBody>
          <a:bodyPr wrap="none" rtlCol="0">
            <a:spAutoFit/>
          </a:bodyPr>
          <a:lstStyle/>
          <a:p>
            <a:r>
              <a:rPr lang="pl-PL" dirty="0" smtClean="0"/>
              <a:t>Niezwykła rezydencja w </a:t>
            </a:r>
            <a:r>
              <a:rPr lang="pl-PL" dirty="0" err="1" smtClean="0"/>
              <a:t>Mosznej</a:t>
            </a:r>
            <a:endParaRPr lang="pl-PL" dirty="0"/>
          </a:p>
        </p:txBody>
      </p:sp>
      <p:sp>
        <p:nvSpPr>
          <p:cNvPr id="8" name="pole tekstowe 7"/>
          <p:cNvSpPr txBox="1"/>
          <p:nvPr/>
        </p:nvSpPr>
        <p:spPr>
          <a:xfrm>
            <a:off x="7020272" y="6611779"/>
            <a:ext cx="2555776" cy="246221"/>
          </a:xfrm>
          <a:prstGeom prst="rect">
            <a:avLst/>
          </a:prstGeom>
          <a:noFill/>
        </p:spPr>
        <p:txBody>
          <a:bodyPr wrap="square" rtlCol="0">
            <a:spAutoFit/>
          </a:bodyPr>
          <a:lstStyle/>
          <a:p>
            <a:r>
              <a:rPr lang="pl-PL" sz="1000" dirty="0" smtClean="0"/>
              <a:t>Wykorzystano zasoby Internetu</a:t>
            </a:r>
            <a:endParaRPr lang="pl-PL" sz="1000" dirty="0"/>
          </a:p>
        </p:txBody>
      </p:sp>
      <p:sp>
        <p:nvSpPr>
          <p:cNvPr id="5" name="pole tekstowe 4"/>
          <p:cNvSpPr txBox="1"/>
          <p:nvPr/>
        </p:nvSpPr>
        <p:spPr>
          <a:xfrm>
            <a:off x="6156176" y="6309320"/>
            <a:ext cx="1383712" cy="246221"/>
          </a:xfrm>
          <a:prstGeom prst="rect">
            <a:avLst/>
          </a:prstGeom>
          <a:noFill/>
        </p:spPr>
        <p:txBody>
          <a:bodyPr wrap="none" rtlCol="0">
            <a:spAutoFit/>
          </a:bodyPr>
          <a:lstStyle/>
          <a:p>
            <a:r>
              <a:rPr lang="pl-PL" sz="1000" dirty="0" smtClean="0"/>
              <a:t>źródło: </a:t>
            </a:r>
            <a:r>
              <a:rPr lang="pl-PL" sz="1000" dirty="0" err="1" smtClean="0"/>
              <a:t>digitalpoland.pl</a:t>
            </a:r>
            <a:endParaRPr lang="pl-PL"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amp;lstrok;ac w Mosznej"/>
          <p:cNvPicPr>
            <a:picLocks noChangeAspect="1" noChangeArrowheads="1"/>
          </p:cNvPicPr>
          <p:nvPr/>
        </p:nvPicPr>
        <p:blipFill>
          <a:blip r:embed="rId3" cstate="print"/>
          <a:srcRect/>
          <a:stretch>
            <a:fillRect/>
          </a:stretch>
        </p:blipFill>
        <p:spPr bwMode="auto">
          <a:xfrm>
            <a:off x="0" y="0"/>
            <a:ext cx="9144000" cy="5805264"/>
          </a:xfrm>
          <a:prstGeom prst="rect">
            <a:avLst/>
          </a:prstGeom>
          <a:noFill/>
        </p:spPr>
      </p:pic>
      <p:sp>
        <p:nvSpPr>
          <p:cNvPr id="3" name="Prostokąt 2"/>
          <p:cNvSpPr/>
          <p:nvPr/>
        </p:nvSpPr>
        <p:spPr>
          <a:xfrm>
            <a:off x="395536" y="5877272"/>
            <a:ext cx="7776864" cy="923330"/>
          </a:xfrm>
          <a:prstGeom prst="rect">
            <a:avLst/>
          </a:prstGeom>
        </p:spPr>
        <p:txBody>
          <a:bodyPr wrap="square">
            <a:spAutoFit/>
          </a:bodyPr>
          <a:lstStyle/>
          <a:p>
            <a:r>
              <a:rPr lang="pl-PL" dirty="0" smtClean="0"/>
              <a:t>  Pałac jest częściowo udostępniony do zwiedzania; w kaplicy odbywają się koncerty muzyki kameralnej, a w galerii wystawy dzieł sztuki. Obiekt otacza ponad dwustuhektarowy park (m.in. trzystuletnie okazy dębów</a:t>
            </a:r>
            <a:endParaRPr lang="pl-PL" dirty="0"/>
          </a:p>
        </p:txBody>
      </p:sp>
      <p:sp>
        <p:nvSpPr>
          <p:cNvPr id="4" name="pole tekstowe 3"/>
          <p:cNvSpPr txBox="1"/>
          <p:nvPr/>
        </p:nvSpPr>
        <p:spPr>
          <a:xfrm>
            <a:off x="6228184" y="5733256"/>
            <a:ext cx="2915816" cy="246221"/>
          </a:xfrm>
          <a:prstGeom prst="rect">
            <a:avLst/>
          </a:prstGeom>
          <a:noFill/>
        </p:spPr>
        <p:txBody>
          <a:bodyPr wrap="square" rtlCol="0">
            <a:spAutoFit/>
          </a:bodyPr>
          <a:lstStyle/>
          <a:p>
            <a:pPr algn="ctr"/>
            <a:r>
              <a:rPr lang="pl-PL" sz="1000" dirty="0" smtClean="0"/>
              <a:t>źródło: </a:t>
            </a:r>
            <a:r>
              <a:rPr lang="pl-PL" sz="1000" dirty="0" err="1" smtClean="0"/>
              <a:t>niezwykle.com</a:t>
            </a:r>
            <a:endParaRPr lang="pl-PL"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p:cNvSpPr txBox="1">
            <a:spLocks/>
          </p:cNvSpPr>
          <p:nvPr/>
        </p:nvSpPr>
        <p:spPr bwMode="auto">
          <a:xfrm>
            <a:off x="1043608" y="0"/>
            <a:ext cx="6984776" cy="2792412"/>
          </a:xfrm>
          <a:prstGeom prst="rect">
            <a:avLst/>
          </a:prstGeom>
          <a:noFill/>
          <a:ln w="9525">
            <a:noFill/>
            <a:round/>
            <a:headEnd/>
            <a:tailEnd/>
          </a:ln>
        </p:spPr>
        <p:txBody>
          <a:bodyPr vert="horz" wrap="square" lIns="0" tIns="0" rIns="0" bIns="0" numCol="1" anchor="b" anchorCtr="0" compatLnSpc="1">
            <a:prstTxWarp prst="textNoShape">
              <a:avLst/>
            </a:prstTxWarp>
            <a:normAutofit fontScale="67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449263" rtl="0" eaLnBrk="0"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200" b="0" i="0"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Uczestnik projektu jako autor niniejszej prezentacji wyraził zgodę na wykorzystanie wytworzonych przez siebie utworów do celów edukacyjnych oraz promocyjnych w części lub całości zgodnie z Regulaminem rekrutacji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uczestnictwa w projekcie: „Podaj dalej 2 – Senior dla Kultury”.</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Ilustracje, zdjęcia i utwory przedstawione w niniejszej prezentacji pochodzą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z zasobów sieci Internet oraz zasobów prywatnych uczestników projektu i są wykorzystywane przez organizatora wyłącznie w celu edukacyjnych </a:t>
            </a:r>
            <a:b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br>
            <a:r>
              <a:rPr kumimoji="0" lang="pl-PL" sz="2000" b="1" i="1" u="none" strike="noStrike" kern="1200" cap="none" spc="0" normalizeH="0" baseline="0" noProof="0" dirty="0" smtClean="0">
                <a:ln>
                  <a:noFill/>
                </a:ln>
                <a:solidFill>
                  <a:srgbClr val="000000"/>
                </a:solidFill>
                <a:effectLst/>
                <a:uLnTx/>
                <a:uFillTx/>
                <a:latin typeface="Arial"/>
                <a:ea typeface="Microsoft YaHei"/>
                <a:cs typeface="+mj-cs"/>
              </a:rPr>
              <a:t>i promocyjnych ww. projektu. Wykorzystanie prezentacji w innym celu jest prawnie zabronione.</a:t>
            </a:r>
            <a:endParaRPr kumimoji="0" lang="pl-PL" sz="6000" b="0" i="0" u="none" strike="noStrike" kern="1200" cap="none" spc="0" normalizeH="0" baseline="0" noProof="0" dirty="0">
              <a:ln>
                <a:noFill/>
              </a:ln>
              <a:solidFill>
                <a:srgbClr val="000000"/>
              </a:solidFill>
              <a:effectLst/>
              <a:uLnTx/>
              <a:uFillTx/>
              <a:latin typeface="Arial"/>
              <a:ea typeface="Microsoft YaHei"/>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commons/thumb/0/05/Zamek_Moszna_-_ty%C5%82y_zamku.jpg/1024px-Zamek_Moszna_-_ty%C5%82y_zamku.jpg"/>
          <p:cNvPicPr>
            <a:picLocks noChangeAspect="1" noChangeArrowheads="1"/>
          </p:cNvPicPr>
          <p:nvPr/>
        </p:nvPicPr>
        <p:blipFill>
          <a:blip r:embed="rId2" cstate="print"/>
          <a:srcRect/>
          <a:stretch>
            <a:fillRect/>
          </a:stretch>
        </p:blipFill>
        <p:spPr bwMode="auto">
          <a:xfrm>
            <a:off x="0" y="-459432"/>
            <a:ext cx="9144000" cy="6048671"/>
          </a:xfrm>
          <a:prstGeom prst="rect">
            <a:avLst/>
          </a:prstGeom>
          <a:noFill/>
        </p:spPr>
      </p:pic>
      <p:sp>
        <p:nvSpPr>
          <p:cNvPr id="5" name="pole tekstowe 4"/>
          <p:cNvSpPr txBox="1"/>
          <p:nvPr/>
        </p:nvSpPr>
        <p:spPr>
          <a:xfrm>
            <a:off x="323528" y="5657671"/>
            <a:ext cx="8640960" cy="1200329"/>
          </a:xfrm>
          <a:prstGeom prst="rect">
            <a:avLst/>
          </a:prstGeom>
          <a:noFill/>
        </p:spPr>
        <p:txBody>
          <a:bodyPr wrap="square" rtlCol="0">
            <a:spAutoFit/>
          </a:bodyPr>
          <a:lstStyle/>
          <a:p>
            <a:r>
              <a:rPr lang="pl-PL" dirty="0" smtClean="0"/>
              <a:t>Budowla powstała w połowie wieku XVII. Część środkowa zastąpiła dawny pałac barokowy, który w roku 1896 spłonął i został odbudowany w pierwotnym kształcie. Do roku 1900 powstała najbardziej okazała część wschodnia w stylu neogotyckim, a w latach 1912-1914 dobudowano, skrzydło zachodnie w stylu neorenesansowym. </a:t>
            </a:r>
            <a:endParaRPr lang="pl-PL" dirty="0"/>
          </a:p>
        </p:txBody>
      </p:sp>
      <p:sp>
        <p:nvSpPr>
          <p:cNvPr id="4" name="pole tekstowe 3"/>
          <p:cNvSpPr txBox="1"/>
          <p:nvPr/>
        </p:nvSpPr>
        <p:spPr>
          <a:xfrm>
            <a:off x="7308304" y="5517232"/>
            <a:ext cx="1835696" cy="246221"/>
          </a:xfrm>
          <a:prstGeom prst="rect">
            <a:avLst/>
          </a:prstGeom>
          <a:noFill/>
        </p:spPr>
        <p:txBody>
          <a:bodyPr wrap="square" rtlCol="0">
            <a:spAutoFit/>
          </a:bodyPr>
          <a:lstStyle/>
          <a:p>
            <a:r>
              <a:rPr lang="pl-PL" sz="1000" dirty="0" smtClean="0"/>
              <a:t>źródło: </a:t>
            </a:r>
            <a:r>
              <a:rPr lang="pl-PL" sz="1000" dirty="0" err="1" smtClean="0"/>
              <a:t>smakizpolski.com.pl</a:t>
            </a:r>
            <a:endParaRPr lang="pl-PL"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apofpoland.pl/zdjecia-33729/Zamek-w-Mosznej-Moszna.jpg"/>
          <p:cNvPicPr>
            <a:picLocks noChangeAspect="1" noChangeArrowheads="1"/>
          </p:cNvPicPr>
          <p:nvPr/>
        </p:nvPicPr>
        <p:blipFill>
          <a:blip r:embed="rId2" cstate="print"/>
          <a:srcRect/>
          <a:stretch>
            <a:fillRect/>
          </a:stretch>
        </p:blipFill>
        <p:spPr bwMode="auto">
          <a:xfrm>
            <a:off x="0" y="0"/>
            <a:ext cx="9144000" cy="5157192"/>
          </a:xfrm>
          <a:prstGeom prst="rect">
            <a:avLst/>
          </a:prstGeom>
          <a:noFill/>
        </p:spPr>
      </p:pic>
      <p:sp>
        <p:nvSpPr>
          <p:cNvPr id="5" name="Prostokąt 4"/>
          <p:cNvSpPr/>
          <p:nvPr/>
        </p:nvSpPr>
        <p:spPr>
          <a:xfrm>
            <a:off x="395536" y="5103674"/>
            <a:ext cx="8136904" cy="1754326"/>
          </a:xfrm>
          <a:prstGeom prst="rect">
            <a:avLst/>
          </a:prstGeom>
        </p:spPr>
        <p:txBody>
          <a:bodyPr wrap="square">
            <a:spAutoFit/>
          </a:bodyPr>
          <a:lstStyle/>
          <a:p>
            <a:r>
              <a:rPr lang="pl-PL" dirty="0" smtClean="0"/>
              <a:t>Obiekt ma 365 pomieszczeń i co najmniej 37 wież i wieżyczek (rachuby są różne). Zadziwia ogromem i disnejowską bryłą. Do pałacu przylega szklana oranżeria z egzotycznymi roślinami. Bajeczne wyposażenie zostało rozkradzione po wojnie, ale zachował się trwały wystrój wnętrz (kominki, boazerie, kasetony, poręcze itp.). Pałac uniknął ruiny, gdyż przez wiele lat służył jako miejsce wypoczynku funkcjonariuszy bezpiek</a:t>
            </a:r>
            <a:endParaRPr lang="pl-PL" dirty="0"/>
          </a:p>
        </p:txBody>
      </p:sp>
      <p:sp>
        <p:nvSpPr>
          <p:cNvPr id="4" name="pole tekstowe 3"/>
          <p:cNvSpPr txBox="1"/>
          <p:nvPr/>
        </p:nvSpPr>
        <p:spPr>
          <a:xfrm>
            <a:off x="6623720" y="4869160"/>
            <a:ext cx="2520280" cy="246221"/>
          </a:xfrm>
          <a:prstGeom prst="rect">
            <a:avLst/>
          </a:prstGeom>
          <a:noFill/>
        </p:spPr>
        <p:txBody>
          <a:bodyPr wrap="square" rtlCol="0">
            <a:spAutoFit/>
          </a:bodyPr>
          <a:lstStyle/>
          <a:p>
            <a:pPr algn="ctr"/>
            <a:r>
              <a:rPr lang="pl-PL" sz="1000" dirty="0" smtClean="0"/>
              <a:t>źródło:  </a:t>
            </a:r>
            <a:r>
              <a:rPr lang="pl-PL" sz="1000" dirty="0" err="1" smtClean="0"/>
              <a:t>www.mapofpoland.pl</a:t>
            </a:r>
            <a:endParaRPr lang="pl-PL"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eholiday.smcloud.net/polskazdrona/zdjecia/zamek-moszna.jpg"/>
          <p:cNvPicPr>
            <a:picLocks noChangeAspect="1" noChangeArrowheads="1"/>
          </p:cNvPicPr>
          <p:nvPr/>
        </p:nvPicPr>
        <p:blipFill>
          <a:blip r:embed="rId2" cstate="print"/>
          <a:srcRect/>
          <a:stretch>
            <a:fillRect/>
          </a:stretch>
        </p:blipFill>
        <p:spPr bwMode="auto">
          <a:xfrm>
            <a:off x="-180528" y="-675456"/>
            <a:ext cx="9324528" cy="8496943"/>
          </a:xfrm>
          <a:prstGeom prst="rect">
            <a:avLst/>
          </a:prstGeom>
          <a:noFill/>
        </p:spPr>
      </p:pic>
      <p:sp>
        <p:nvSpPr>
          <p:cNvPr id="3" name="pole tekstowe 2"/>
          <p:cNvSpPr txBox="1"/>
          <p:nvPr/>
        </p:nvSpPr>
        <p:spPr>
          <a:xfrm>
            <a:off x="-108520" y="-123111"/>
            <a:ext cx="4464496" cy="246221"/>
          </a:xfrm>
          <a:prstGeom prst="rect">
            <a:avLst/>
          </a:prstGeom>
          <a:noFill/>
        </p:spPr>
        <p:txBody>
          <a:bodyPr wrap="square" rtlCol="0">
            <a:spAutoFit/>
          </a:bodyPr>
          <a:lstStyle/>
          <a:p>
            <a:r>
              <a:rPr lang="pl-PL" sz="1000" dirty="0" smtClean="0">
                <a:solidFill>
                  <a:schemeClr val="bg1"/>
                </a:solidFill>
              </a:rPr>
              <a:t>źródło: </a:t>
            </a:r>
            <a:r>
              <a:rPr lang="pl-PL" sz="1000" dirty="0" err="1" smtClean="0">
                <a:solidFill>
                  <a:schemeClr val="bg1"/>
                </a:solidFill>
              </a:rPr>
              <a:t>mojewielkiemalepodroze.blogspot.com</a:t>
            </a:r>
            <a:endParaRPr lang="pl-PL" sz="10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img.polskieszlaki.pl/zdjecia/planer_2013_8/moszna-200298.jpg"/>
          <p:cNvPicPr>
            <a:picLocks noChangeAspect="1" noChangeArrowheads="1"/>
          </p:cNvPicPr>
          <p:nvPr/>
        </p:nvPicPr>
        <p:blipFill>
          <a:blip r:embed="rId2" cstate="print"/>
          <a:srcRect/>
          <a:stretch>
            <a:fillRect/>
          </a:stretch>
        </p:blipFill>
        <p:spPr bwMode="auto">
          <a:xfrm>
            <a:off x="0" y="-243408"/>
            <a:ext cx="9144000" cy="6669360"/>
          </a:xfrm>
          <a:prstGeom prst="rect">
            <a:avLst/>
          </a:prstGeom>
          <a:noFill/>
        </p:spPr>
      </p:pic>
      <p:sp>
        <p:nvSpPr>
          <p:cNvPr id="4" name="pole tekstowe 3"/>
          <p:cNvSpPr txBox="1"/>
          <p:nvPr/>
        </p:nvSpPr>
        <p:spPr>
          <a:xfrm>
            <a:off x="251520" y="6525344"/>
            <a:ext cx="1782796" cy="369332"/>
          </a:xfrm>
          <a:prstGeom prst="rect">
            <a:avLst/>
          </a:prstGeom>
          <a:noFill/>
        </p:spPr>
        <p:txBody>
          <a:bodyPr wrap="none" rtlCol="0">
            <a:spAutoFit/>
          </a:bodyPr>
          <a:lstStyle/>
          <a:p>
            <a:r>
              <a:rPr lang="pl-PL" dirty="0" smtClean="0"/>
              <a:t>Zamek nad wodą</a:t>
            </a:r>
            <a:endParaRPr lang="pl-PL" dirty="0"/>
          </a:p>
        </p:txBody>
      </p:sp>
      <p:sp>
        <p:nvSpPr>
          <p:cNvPr id="5" name="pole tekstowe 4"/>
          <p:cNvSpPr txBox="1"/>
          <p:nvPr/>
        </p:nvSpPr>
        <p:spPr>
          <a:xfrm>
            <a:off x="5831632" y="6381328"/>
            <a:ext cx="3312368" cy="246221"/>
          </a:xfrm>
          <a:prstGeom prst="rect">
            <a:avLst/>
          </a:prstGeom>
          <a:noFill/>
        </p:spPr>
        <p:txBody>
          <a:bodyPr wrap="square" rtlCol="0">
            <a:spAutoFit/>
          </a:bodyPr>
          <a:lstStyle/>
          <a:p>
            <a:pPr algn="ctr"/>
            <a:r>
              <a:rPr lang="pl-PL" sz="1000" dirty="0" smtClean="0"/>
              <a:t>źródło: </a:t>
            </a:r>
            <a:r>
              <a:rPr lang="pl-PL" sz="1000" dirty="0" err="1" smtClean="0"/>
              <a:t>www.polskieszlaki.pl</a:t>
            </a:r>
            <a:endParaRPr lang="pl-PL"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apoland.com/photos/1381234351moszna-.jpg"/>
          <p:cNvPicPr>
            <a:picLocks noChangeAspect="1" noChangeArrowheads="1"/>
          </p:cNvPicPr>
          <p:nvPr/>
        </p:nvPicPr>
        <p:blipFill>
          <a:blip r:embed="rId2" cstate="print"/>
          <a:srcRect/>
          <a:stretch>
            <a:fillRect/>
          </a:stretch>
        </p:blipFill>
        <p:spPr bwMode="auto">
          <a:xfrm>
            <a:off x="0" y="0"/>
            <a:ext cx="9163874" cy="6858000"/>
          </a:xfrm>
          <a:prstGeom prst="rect">
            <a:avLst/>
          </a:prstGeom>
          <a:noFill/>
        </p:spPr>
      </p:pic>
      <p:sp>
        <p:nvSpPr>
          <p:cNvPr id="3" name="pole tekstowe 2"/>
          <p:cNvSpPr txBox="1"/>
          <p:nvPr/>
        </p:nvSpPr>
        <p:spPr>
          <a:xfrm>
            <a:off x="4355976" y="0"/>
            <a:ext cx="3491880" cy="246221"/>
          </a:xfrm>
          <a:prstGeom prst="rect">
            <a:avLst/>
          </a:prstGeom>
          <a:noFill/>
        </p:spPr>
        <p:txBody>
          <a:bodyPr wrap="square" rtlCol="0">
            <a:spAutoFit/>
          </a:bodyPr>
          <a:lstStyle/>
          <a:p>
            <a:r>
              <a:rPr lang="pl-PL" sz="1000" dirty="0" smtClean="0">
                <a:solidFill>
                  <a:schemeClr val="bg1"/>
                </a:solidFill>
              </a:rPr>
              <a:t>źródło: </a:t>
            </a:r>
            <a:r>
              <a:rPr lang="pl-PL" sz="1000" dirty="0" err="1" smtClean="0">
                <a:solidFill>
                  <a:schemeClr val="bg1"/>
                </a:solidFill>
              </a:rPr>
              <a:t>turystyka.opolskie.pl</a:t>
            </a:r>
            <a:endParaRPr lang="pl-PL" sz="10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522</Words>
  <Application>Microsoft Office PowerPoint</Application>
  <PresentationFormat>Pokaz na ekranie (4:3)</PresentationFormat>
  <Paragraphs>77</Paragraphs>
  <Slides>40</Slides>
  <Notes>3</Notes>
  <HiddenSlides>0</HiddenSlides>
  <MMClips>0</MMClips>
  <ScaleCrop>false</ScaleCrop>
  <HeadingPairs>
    <vt:vector size="4" baseType="variant">
      <vt:variant>
        <vt:lpstr>Motyw</vt:lpstr>
      </vt:variant>
      <vt:variant>
        <vt:i4>1</vt:i4>
      </vt:variant>
      <vt:variant>
        <vt:lpstr>Tytuły slajdów</vt:lpstr>
      </vt:variant>
      <vt:variant>
        <vt:i4>40</vt:i4>
      </vt:variant>
    </vt:vector>
  </HeadingPairs>
  <TitlesOfParts>
    <vt:vector size="41"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Zamek w Mosznie</dc:title>
  <dc:creator>kurs</dc:creator>
  <cp:lastModifiedBy>Your User Name</cp:lastModifiedBy>
  <cp:revision>99</cp:revision>
  <dcterms:created xsi:type="dcterms:W3CDTF">2015-06-09T07:07:30Z</dcterms:created>
  <dcterms:modified xsi:type="dcterms:W3CDTF">2015-11-27T11:52:24Z</dcterms:modified>
</cp:coreProperties>
</file>